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2"/>
  </p:notesMasterIdLst>
  <p:sldIdLst>
    <p:sldId id="260" r:id="rId5"/>
    <p:sldId id="262" r:id="rId6"/>
    <p:sldId id="256" r:id="rId7"/>
    <p:sldId id="261" r:id="rId8"/>
    <p:sldId id="264" r:id="rId9"/>
    <p:sldId id="263" r:id="rId10"/>
    <p:sldId id="259" r:id="rId11"/>
  </p:sldIdLst>
  <p:sldSz cx="12192000" cy="6858000"/>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AACD"/>
    <a:srgbClr val="FFFFFF"/>
    <a:srgbClr val="0069B4"/>
    <a:srgbClr val="000000"/>
    <a:srgbClr val="EAEA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279646D-F732-41CD-BD1E-1BE85D200F1C}" v="2103" dt="2025-03-17T09:16:27.752"/>
    <p1510:client id="{E6A443EF-26FF-4B4B-8CAF-291CE4EC0659}" v="466" dt="2025-03-17T11:46:44.729"/>
    <p1510:client id="{F89805EF-2BE9-4D18-BD72-6D9451C21AF4}" v="109" dt="2025-03-17T10:46:10.955"/>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tophe LEIKINE" userId="3e95134a-5900-497b-8eff-dc78cc4817b4" providerId="ADAL" clId="{D279646D-F732-41CD-BD1E-1BE85D200F1C}"/>
    <pc:docChg chg="undo custSel delSld modSld sldOrd">
      <pc:chgData name="Christophe LEIKINE" userId="3e95134a-5900-497b-8eff-dc78cc4817b4" providerId="ADAL" clId="{D279646D-F732-41CD-BD1E-1BE85D200F1C}" dt="2025-03-17T09:16:27.752" v="2103" actId="20577"/>
      <pc:docMkLst>
        <pc:docMk/>
      </pc:docMkLst>
      <pc:sldChg chg="addSp modSp mod">
        <pc:chgData name="Christophe LEIKINE" userId="3e95134a-5900-497b-8eff-dc78cc4817b4" providerId="ADAL" clId="{D279646D-F732-41CD-BD1E-1BE85D200F1C}" dt="2025-03-17T08:31:41.326" v="55" actId="14100"/>
        <pc:sldMkLst>
          <pc:docMk/>
          <pc:sldMk cId="1814570993" sldId="256"/>
        </pc:sldMkLst>
        <pc:spChg chg="add mod">
          <ac:chgData name="Christophe LEIKINE" userId="3e95134a-5900-497b-8eff-dc78cc4817b4" providerId="ADAL" clId="{D279646D-F732-41CD-BD1E-1BE85D200F1C}" dt="2025-03-17T08:31:41.326" v="55" actId="14100"/>
          <ac:spMkLst>
            <pc:docMk/>
            <pc:sldMk cId="1814570993" sldId="256"/>
            <ac:spMk id="2" creationId="{BA94CA5B-FC01-BBDD-7DE0-036AB328233E}"/>
          </ac:spMkLst>
        </pc:spChg>
        <pc:graphicFrameChg chg="modGraphic">
          <ac:chgData name="Christophe LEIKINE" userId="3e95134a-5900-497b-8eff-dc78cc4817b4" providerId="ADAL" clId="{D279646D-F732-41CD-BD1E-1BE85D200F1C}" dt="2025-03-17T08:31:12.130" v="50" actId="255"/>
          <ac:graphicFrameMkLst>
            <pc:docMk/>
            <pc:sldMk cId="1814570993" sldId="256"/>
            <ac:graphicFrameMk id="4" creationId="{7E06714A-5570-8D16-5095-B15DBBB228F8}"/>
          </ac:graphicFrameMkLst>
        </pc:graphicFrameChg>
      </pc:sldChg>
      <pc:sldChg chg="del">
        <pc:chgData name="Christophe LEIKINE" userId="3e95134a-5900-497b-8eff-dc78cc4817b4" providerId="ADAL" clId="{D279646D-F732-41CD-BD1E-1BE85D200F1C}" dt="2025-03-17T08:28:00.039" v="0" actId="47"/>
        <pc:sldMkLst>
          <pc:docMk/>
          <pc:sldMk cId="2331690893" sldId="258"/>
        </pc:sldMkLst>
      </pc:sldChg>
      <pc:sldChg chg="addSp modSp mod">
        <pc:chgData name="Christophe LEIKINE" userId="3e95134a-5900-497b-8eff-dc78cc4817b4" providerId="ADAL" clId="{D279646D-F732-41CD-BD1E-1BE85D200F1C}" dt="2025-03-17T08:34:35.422" v="218" actId="255"/>
        <pc:sldMkLst>
          <pc:docMk/>
          <pc:sldMk cId="772090072" sldId="261"/>
        </pc:sldMkLst>
        <pc:spChg chg="add mod">
          <ac:chgData name="Christophe LEIKINE" userId="3e95134a-5900-497b-8eff-dc78cc4817b4" providerId="ADAL" clId="{D279646D-F732-41CD-BD1E-1BE85D200F1C}" dt="2025-03-17T08:32:01.965" v="74" actId="20577"/>
          <ac:spMkLst>
            <pc:docMk/>
            <pc:sldMk cId="772090072" sldId="261"/>
            <ac:spMk id="3" creationId="{795F2D08-F081-663E-5332-0EB016D787DA}"/>
          </ac:spMkLst>
        </pc:spChg>
        <pc:graphicFrameChg chg="modGraphic">
          <ac:chgData name="Christophe LEIKINE" userId="3e95134a-5900-497b-8eff-dc78cc4817b4" providerId="ADAL" clId="{D279646D-F732-41CD-BD1E-1BE85D200F1C}" dt="2025-03-17T08:34:35.422" v="218" actId="255"/>
          <ac:graphicFrameMkLst>
            <pc:docMk/>
            <pc:sldMk cId="772090072" sldId="261"/>
            <ac:graphicFrameMk id="2" creationId="{C37C5493-E55C-8E01-7826-4CAC30C5199D}"/>
          </ac:graphicFrameMkLst>
        </pc:graphicFrameChg>
      </pc:sldChg>
      <pc:sldChg chg="modSp mod">
        <pc:chgData name="Christophe LEIKINE" userId="3e95134a-5900-497b-8eff-dc78cc4817b4" providerId="ADAL" clId="{D279646D-F732-41CD-BD1E-1BE85D200F1C}" dt="2025-03-17T09:16:27.752" v="2103" actId="20577"/>
        <pc:sldMkLst>
          <pc:docMk/>
          <pc:sldMk cId="8176642" sldId="262"/>
        </pc:sldMkLst>
        <pc:spChg chg="mod">
          <ac:chgData name="Christophe LEIKINE" userId="3e95134a-5900-497b-8eff-dc78cc4817b4" providerId="ADAL" clId="{D279646D-F732-41CD-BD1E-1BE85D200F1C}" dt="2025-03-17T08:29:59.434" v="3" actId="20577"/>
          <ac:spMkLst>
            <pc:docMk/>
            <pc:sldMk cId="8176642" sldId="262"/>
            <ac:spMk id="2" creationId="{5B4C9ED0-4D4E-8C9D-06CB-16F1C67055B9}"/>
          </ac:spMkLst>
        </pc:spChg>
        <pc:spChg chg="mod">
          <ac:chgData name="Christophe LEIKINE" userId="3e95134a-5900-497b-8eff-dc78cc4817b4" providerId="ADAL" clId="{D279646D-F732-41CD-BD1E-1BE85D200F1C}" dt="2025-03-17T09:16:27.752" v="2103" actId="20577"/>
          <ac:spMkLst>
            <pc:docMk/>
            <pc:sldMk cId="8176642" sldId="262"/>
            <ac:spMk id="5" creationId="{EA2F55CE-A7B4-71DA-51FB-E5A548262F31}"/>
          </ac:spMkLst>
        </pc:spChg>
        <pc:spChg chg="mod">
          <ac:chgData name="Christophe LEIKINE" userId="3e95134a-5900-497b-8eff-dc78cc4817b4" providerId="ADAL" clId="{D279646D-F732-41CD-BD1E-1BE85D200F1C}" dt="2025-03-17T09:06:16.806" v="1182" actId="20577"/>
          <ac:spMkLst>
            <pc:docMk/>
            <pc:sldMk cId="8176642" sldId="262"/>
            <ac:spMk id="6" creationId="{E02CDB24-D562-9A7C-FD54-3B10A5E4E755}"/>
          </ac:spMkLst>
        </pc:spChg>
      </pc:sldChg>
      <pc:sldChg chg="addSp modSp mod">
        <pc:chgData name="Christophe LEIKINE" userId="3e95134a-5900-497b-8eff-dc78cc4817b4" providerId="ADAL" clId="{D279646D-F732-41CD-BD1E-1BE85D200F1C}" dt="2025-03-17T08:34:18.587" v="173" actId="255"/>
        <pc:sldMkLst>
          <pc:docMk/>
          <pc:sldMk cId="2142272027" sldId="263"/>
        </pc:sldMkLst>
        <pc:spChg chg="add mod">
          <ac:chgData name="Christophe LEIKINE" userId="3e95134a-5900-497b-8eff-dc78cc4817b4" providerId="ADAL" clId="{D279646D-F732-41CD-BD1E-1BE85D200F1C}" dt="2025-03-17T08:34:08.888" v="169" actId="6549"/>
          <ac:spMkLst>
            <pc:docMk/>
            <pc:sldMk cId="2142272027" sldId="263"/>
            <ac:spMk id="2" creationId="{5BC7CA0E-1D13-A6DE-8CAB-21A81740BE77}"/>
          </ac:spMkLst>
        </pc:spChg>
        <pc:graphicFrameChg chg="modGraphic">
          <ac:chgData name="Christophe LEIKINE" userId="3e95134a-5900-497b-8eff-dc78cc4817b4" providerId="ADAL" clId="{D279646D-F732-41CD-BD1E-1BE85D200F1C}" dt="2025-03-17T08:34:18.587" v="173" actId="255"/>
          <ac:graphicFrameMkLst>
            <pc:docMk/>
            <pc:sldMk cId="2142272027" sldId="263"/>
            <ac:graphicFrameMk id="3" creationId="{D57BCDD8-A36C-8B1F-CAC8-DC65B9246B84}"/>
          </ac:graphicFrameMkLst>
        </pc:graphicFrameChg>
      </pc:sldChg>
      <pc:sldChg chg="addSp modSp mod ord">
        <pc:chgData name="Christophe LEIKINE" userId="3e95134a-5900-497b-8eff-dc78cc4817b4" providerId="ADAL" clId="{D279646D-F732-41CD-BD1E-1BE85D200F1C}" dt="2025-03-17T08:42:58.726" v="546"/>
        <pc:sldMkLst>
          <pc:docMk/>
          <pc:sldMk cId="1405720584" sldId="264"/>
        </pc:sldMkLst>
        <pc:spChg chg="add mod">
          <ac:chgData name="Christophe LEIKINE" userId="3e95134a-5900-497b-8eff-dc78cc4817b4" providerId="ADAL" clId="{D279646D-F732-41CD-BD1E-1BE85D200F1C}" dt="2025-03-17T08:33:20.723" v="140" actId="14100"/>
          <ac:spMkLst>
            <pc:docMk/>
            <pc:sldMk cId="1405720584" sldId="264"/>
            <ac:spMk id="3" creationId="{A36E85A9-2600-3C80-CE48-7D0F4AA53157}"/>
          </ac:spMkLst>
        </pc:spChg>
        <pc:graphicFrameChg chg="modGraphic">
          <ac:chgData name="Christophe LEIKINE" userId="3e95134a-5900-497b-8eff-dc78cc4817b4" providerId="ADAL" clId="{D279646D-F732-41CD-BD1E-1BE85D200F1C}" dt="2025-03-17T08:33:54.119" v="147" actId="20577"/>
          <ac:graphicFrameMkLst>
            <pc:docMk/>
            <pc:sldMk cId="1405720584" sldId="264"/>
            <ac:graphicFrameMk id="2" creationId="{F13B516E-826E-01AC-5055-F00F32653EF0}"/>
          </ac:graphicFrameMkLst>
        </pc:graphicFrameChg>
      </pc:sldChg>
    </pc:docChg>
  </pc:docChgLst>
  <pc:docChgLst>
    <pc:chgData name="Alice SILVIN" userId="98d4e9f0-c505-48bf-9bda-d22da4eea93a" providerId="ADAL" clId="{F89805EF-2BE9-4D18-BD72-6D9451C21AF4}"/>
    <pc:docChg chg="custSel modSld modNotesMaster">
      <pc:chgData name="Alice SILVIN" userId="98d4e9f0-c505-48bf-9bda-d22da4eea93a" providerId="ADAL" clId="{F89805EF-2BE9-4D18-BD72-6D9451C21AF4}" dt="2025-03-17T10:46:10.955" v="110" actId="20577"/>
      <pc:docMkLst>
        <pc:docMk/>
      </pc:docMkLst>
      <pc:sldChg chg="modSp mod">
        <pc:chgData name="Alice SILVIN" userId="98d4e9f0-c505-48bf-9bda-d22da4eea93a" providerId="ADAL" clId="{F89805EF-2BE9-4D18-BD72-6D9451C21AF4}" dt="2025-03-17T10:46:10.955" v="110" actId="20577"/>
        <pc:sldMkLst>
          <pc:docMk/>
          <pc:sldMk cId="1814570993" sldId="256"/>
        </pc:sldMkLst>
        <pc:graphicFrameChg chg="modGraphic">
          <ac:chgData name="Alice SILVIN" userId="98d4e9f0-c505-48bf-9bda-d22da4eea93a" providerId="ADAL" clId="{F89805EF-2BE9-4D18-BD72-6D9451C21AF4}" dt="2025-03-17T10:46:10.955" v="110" actId="20577"/>
          <ac:graphicFrameMkLst>
            <pc:docMk/>
            <pc:sldMk cId="1814570993" sldId="256"/>
            <ac:graphicFrameMk id="4" creationId="{7E06714A-5570-8D16-5095-B15DBBB228F8}"/>
          </ac:graphicFrameMkLst>
        </pc:graphicFrameChg>
      </pc:sldChg>
      <pc:sldChg chg="mod modShow">
        <pc:chgData name="Alice SILVIN" userId="98d4e9f0-c505-48bf-9bda-d22da4eea93a" providerId="ADAL" clId="{F89805EF-2BE9-4D18-BD72-6D9451C21AF4}" dt="2025-03-14T13:55:39.866" v="1" actId="729"/>
        <pc:sldMkLst>
          <pc:docMk/>
          <pc:sldMk cId="2331690893" sldId="258"/>
        </pc:sldMkLst>
      </pc:sldChg>
      <pc:sldChg chg="addSp modSp mod">
        <pc:chgData name="Alice SILVIN" userId="98d4e9f0-c505-48bf-9bda-d22da4eea93a" providerId="ADAL" clId="{F89805EF-2BE9-4D18-BD72-6D9451C21AF4}" dt="2025-03-17T09:49:13.637" v="100" actId="1076"/>
        <pc:sldMkLst>
          <pc:docMk/>
          <pc:sldMk cId="8176642" sldId="262"/>
        </pc:sldMkLst>
        <pc:spChg chg="mod">
          <ac:chgData name="Alice SILVIN" userId="98d4e9f0-c505-48bf-9bda-d22da4eea93a" providerId="ADAL" clId="{F89805EF-2BE9-4D18-BD72-6D9451C21AF4}" dt="2025-03-17T09:23:34.361" v="86" actId="1076"/>
          <ac:spMkLst>
            <pc:docMk/>
            <pc:sldMk cId="8176642" sldId="262"/>
            <ac:spMk id="2" creationId="{5B4C9ED0-4D4E-8C9D-06CB-16F1C67055B9}"/>
          </ac:spMkLst>
        </pc:spChg>
        <pc:spChg chg="add mod">
          <ac:chgData name="Alice SILVIN" userId="98d4e9f0-c505-48bf-9bda-d22da4eea93a" providerId="ADAL" clId="{F89805EF-2BE9-4D18-BD72-6D9451C21AF4}" dt="2025-03-17T09:49:00.801" v="98" actId="1076"/>
          <ac:spMkLst>
            <pc:docMk/>
            <pc:sldMk cId="8176642" sldId="262"/>
            <ac:spMk id="3" creationId="{14703D9E-9E2E-A94C-73FA-5A2E7529C453}"/>
          </ac:spMkLst>
        </pc:spChg>
        <pc:spChg chg="mod">
          <ac:chgData name="Alice SILVIN" userId="98d4e9f0-c505-48bf-9bda-d22da4eea93a" providerId="ADAL" clId="{F89805EF-2BE9-4D18-BD72-6D9451C21AF4}" dt="2025-03-17T09:49:13.637" v="100" actId="1076"/>
          <ac:spMkLst>
            <pc:docMk/>
            <pc:sldMk cId="8176642" sldId="262"/>
            <ac:spMk id="5" creationId="{EA2F55CE-A7B4-71DA-51FB-E5A548262F31}"/>
          </ac:spMkLst>
        </pc:spChg>
        <pc:spChg chg="mod">
          <ac:chgData name="Alice SILVIN" userId="98d4e9f0-c505-48bf-9bda-d22da4eea93a" providerId="ADAL" clId="{F89805EF-2BE9-4D18-BD72-6D9451C21AF4}" dt="2025-03-17T09:48:51.961" v="96" actId="1076"/>
          <ac:spMkLst>
            <pc:docMk/>
            <pc:sldMk cId="8176642" sldId="262"/>
            <ac:spMk id="6" creationId="{E02CDB24-D562-9A7C-FD54-3B10A5E4E755}"/>
          </ac:spMkLst>
        </pc:spChg>
      </pc:sldChg>
    </pc:docChg>
  </pc:docChgLst>
  <pc:docChgLst>
    <pc:chgData name="Cécile Bertin" userId="a178627f-1a76-4adc-b74b-aa6d37d968e2" providerId="ADAL" clId="{E6A443EF-26FF-4B4B-8CAF-291CE4EC0659}"/>
    <pc:docChg chg="undo custSel modSld">
      <pc:chgData name="Cécile Bertin" userId="a178627f-1a76-4adc-b74b-aa6d37d968e2" providerId="ADAL" clId="{E6A443EF-26FF-4B4B-8CAF-291CE4EC0659}" dt="2025-03-17T11:46:44.729" v="465" actId="20577"/>
      <pc:docMkLst>
        <pc:docMk/>
      </pc:docMkLst>
      <pc:sldChg chg="modSp mod">
        <pc:chgData name="Cécile Bertin" userId="a178627f-1a76-4adc-b74b-aa6d37d968e2" providerId="ADAL" clId="{E6A443EF-26FF-4B4B-8CAF-291CE4EC0659}" dt="2025-03-17T11:18:39.158" v="370" actId="20577"/>
        <pc:sldMkLst>
          <pc:docMk/>
          <pc:sldMk cId="1814570993" sldId="256"/>
        </pc:sldMkLst>
        <pc:graphicFrameChg chg="modGraphic">
          <ac:chgData name="Cécile Bertin" userId="a178627f-1a76-4adc-b74b-aa6d37d968e2" providerId="ADAL" clId="{E6A443EF-26FF-4B4B-8CAF-291CE4EC0659}" dt="2025-03-17T11:18:39.158" v="370" actId="20577"/>
          <ac:graphicFrameMkLst>
            <pc:docMk/>
            <pc:sldMk cId="1814570993" sldId="256"/>
            <ac:graphicFrameMk id="4" creationId="{7E06714A-5570-8D16-5095-B15DBBB228F8}"/>
          </ac:graphicFrameMkLst>
        </pc:graphicFrameChg>
      </pc:sldChg>
      <pc:sldChg chg="addSp delSp modSp mod">
        <pc:chgData name="Cécile Bertin" userId="a178627f-1a76-4adc-b74b-aa6d37d968e2" providerId="ADAL" clId="{E6A443EF-26FF-4B4B-8CAF-291CE4EC0659}" dt="2025-03-17T10:17:22.633" v="350" actId="1035"/>
        <pc:sldMkLst>
          <pc:docMk/>
          <pc:sldMk cId="3104399451" sldId="259"/>
        </pc:sldMkLst>
        <pc:spChg chg="add mod">
          <ac:chgData name="Cécile Bertin" userId="a178627f-1a76-4adc-b74b-aa6d37d968e2" providerId="ADAL" clId="{E6A443EF-26FF-4B4B-8CAF-291CE4EC0659}" dt="2025-03-17T09:17:09.336" v="49"/>
          <ac:spMkLst>
            <pc:docMk/>
            <pc:sldMk cId="3104399451" sldId="259"/>
            <ac:spMk id="2" creationId="{A4B307B7-4F0B-84E7-A488-4DDC023D471A}"/>
          </ac:spMkLst>
        </pc:spChg>
        <pc:spChg chg="add mod">
          <ac:chgData name="Cécile Bertin" userId="a178627f-1a76-4adc-b74b-aa6d37d968e2" providerId="ADAL" clId="{E6A443EF-26FF-4B4B-8CAF-291CE4EC0659}" dt="2025-03-17T09:17:55.969" v="51"/>
          <ac:spMkLst>
            <pc:docMk/>
            <pc:sldMk cId="3104399451" sldId="259"/>
            <ac:spMk id="5" creationId="{D27857C3-2D09-151A-9E43-8BAE20838DD8}"/>
          </ac:spMkLst>
        </pc:spChg>
        <pc:spChg chg="mod">
          <ac:chgData name="Cécile Bertin" userId="a178627f-1a76-4adc-b74b-aa6d37d968e2" providerId="ADAL" clId="{E6A443EF-26FF-4B4B-8CAF-291CE4EC0659}" dt="2025-03-17T10:07:31.859" v="118" actId="1035"/>
          <ac:spMkLst>
            <pc:docMk/>
            <pc:sldMk cId="3104399451" sldId="259"/>
            <ac:spMk id="7" creationId="{A2045E70-F31E-7F79-41B0-444E07A2D6D0}"/>
          </ac:spMkLst>
        </pc:spChg>
        <pc:spChg chg="mod">
          <ac:chgData name="Cécile Bertin" userId="a178627f-1a76-4adc-b74b-aa6d37d968e2" providerId="ADAL" clId="{E6A443EF-26FF-4B4B-8CAF-291CE4EC0659}" dt="2025-03-17T10:07:38.622" v="141" actId="1035"/>
          <ac:spMkLst>
            <pc:docMk/>
            <pc:sldMk cId="3104399451" sldId="259"/>
            <ac:spMk id="8" creationId="{E0E8C7FC-DBF9-29B3-665E-E801A88C00BC}"/>
          </ac:spMkLst>
        </pc:spChg>
        <pc:spChg chg="mod">
          <ac:chgData name="Cécile Bertin" userId="a178627f-1a76-4adc-b74b-aa6d37d968e2" providerId="ADAL" clId="{E6A443EF-26FF-4B4B-8CAF-291CE4EC0659}" dt="2025-03-17T10:07:24.398" v="104" actId="1035"/>
          <ac:spMkLst>
            <pc:docMk/>
            <pc:sldMk cId="3104399451" sldId="259"/>
            <ac:spMk id="10" creationId="{FD4A2A0E-7B28-7A5A-6B13-73897D78D604}"/>
          </ac:spMkLst>
        </pc:spChg>
        <pc:spChg chg="del">
          <ac:chgData name="Cécile Bertin" userId="a178627f-1a76-4adc-b74b-aa6d37d968e2" providerId="ADAL" clId="{E6A443EF-26FF-4B4B-8CAF-291CE4EC0659}" dt="2025-03-17T09:17:07.920" v="48" actId="478"/>
          <ac:spMkLst>
            <pc:docMk/>
            <pc:sldMk cId="3104399451" sldId="259"/>
            <ac:spMk id="22" creationId="{34D7836C-D088-5415-35D6-00919CA33AD7}"/>
          </ac:spMkLst>
        </pc:spChg>
        <pc:picChg chg="add mod">
          <ac:chgData name="Cécile Bertin" userId="a178627f-1a76-4adc-b74b-aa6d37d968e2" providerId="ADAL" clId="{E6A443EF-26FF-4B4B-8CAF-291CE4EC0659}" dt="2025-03-17T10:17:22.633" v="350" actId="1035"/>
          <ac:picMkLst>
            <pc:docMk/>
            <pc:sldMk cId="3104399451" sldId="259"/>
            <ac:picMk id="3" creationId="{1DEFEAEB-E4E7-0B54-F5EC-A40B07C66B6C}"/>
          </ac:picMkLst>
        </pc:picChg>
        <pc:picChg chg="mod">
          <ac:chgData name="Cécile Bertin" userId="a178627f-1a76-4adc-b74b-aa6d37d968e2" providerId="ADAL" clId="{E6A443EF-26FF-4B4B-8CAF-291CE4EC0659}" dt="2025-03-17T10:08:33.305" v="165" actId="1035"/>
          <ac:picMkLst>
            <pc:docMk/>
            <pc:sldMk cId="3104399451" sldId="259"/>
            <ac:picMk id="4" creationId="{36C83D0D-A99D-C81B-AFAD-4D5CD4702CC8}"/>
          </ac:picMkLst>
        </pc:picChg>
        <pc:picChg chg="mod">
          <ac:chgData name="Cécile Bertin" userId="a178627f-1a76-4adc-b74b-aa6d37d968e2" providerId="ADAL" clId="{E6A443EF-26FF-4B4B-8CAF-291CE4EC0659}" dt="2025-03-17T10:09:04.719" v="191" actId="1035"/>
          <ac:picMkLst>
            <pc:docMk/>
            <pc:sldMk cId="3104399451" sldId="259"/>
            <ac:picMk id="6" creationId="{D02FDC65-A7DA-347F-8D51-CC0B51061184}"/>
          </ac:picMkLst>
        </pc:picChg>
        <pc:picChg chg="mod">
          <ac:chgData name="Cécile Bertin" userId="a178627f-1a76-4adc-b74b-aa6d37d968e2" providerId="ADAL" clId="{E6A443EF-26FF-4B4B-8CAF-291CE4EC0659}" dt="2025-03-17T10:07:11.732" v="89" actId="1035"/>
          <ac:picMkLst>
            <pc:docMk/>
            <pc:sldMk cId="3104399451" sldId="259"/>
            <ac:picMk id="18" creationId="{552C2ABE-1338-F078-82DB-3F245389E179}"/>
          </ac:picMkLst>
        </pc:picChg>
      </pc:sldChg>
      <pc:sldChg chg="addSp delSp modSp mod">
        <pc:chgData name="Cécile Bertin" userId="a178627f-1a76-4adc-b74b-aa6d37d968e2" providerId="ADAL" clId="{E6A443EF-26FF-4B4B-8CAF-291CE4EC0659}" dt="2025-03-17T10:16:47.445" v="313" actId="1037"/>
        <pc:sldMkLst>
          <pc:docMk/>
          <pc:sldMk cId="3624551989" sldId="260"/>
        </pc:sldMkLst>
        <pc:spChg chg="add mod ord">
          <ac:chgData name="Cécile Bertin" userId="a178627f-1a76-4adc-b74b-aa6d37d968e2" providerId="ADAL" clId="{E6A443EF-26FF-4B4B-8CAF-291CE4EC0659}" dt="2025-03-17T09:16:00.921" v="11"/>
          <ac:spMkLst>
            <pc:docMk/>
            <pc:sldMk cId="3624551989" sldId="260"/>
            <ac:spMk id="3" creationId="{56F988B8-3CD6-D499-7A72-EA45F790036B}"/>
          </ac:spMkLst>
        </pc:spChg>
        <pc:spChg chg="add mod">
          <ac:chgData name="Cécile Bertin" userId="a178627f-1a76-4adc-b74b-aa6d37d968e2" providerId="ADAL" clId="{E6A443EF-26FF-4B4B-8CAF-291CE4EC0659}" dt="2025-03-17T09:16:45.457" v="47" actId="1038"/>
          <ac:spMkLst>
            <pc:docMk/>
            <pc:sldMk cId="3624551989" sldId="260"/>
            <ac:spMk id="4" creationId="{64A99FBF-0346-3D8B-4131-86FD2E78BB14}"/>
          </ac:spMkLst>
        </pc:spChg>
        <pc:spChg chg="mod">
          <ac:chgData name="Cécile Bertin" userId="a178627f-1a76-4adc-b74b-aa6d37d968e2" providerId="ADAL" clId="{E6A443EF-26FF-4B4B-8CAF-291CE4EC0659}" dt="2025-03-17T09:14:10.870" v="5" actId="1076"/>
          <ac:spMkLst>
            <pc:docMk/>
            <pc:sldMk cId="3624551989" sldId="260"/>
            <ac:spMk id="7" creationId="{C55AF0BF-8A84-D7E6-85CA-73C48B2D2EAF}"/>
          </ac:spMkLst>
        </pc:spChg>
        <pc:picChg chg="add del mod">
          <ac:chgData name="Cécile Bertin" userId="a178627f-1a76-4adc-b74b-aa6d37d968e2" providerId="ADAL" clId="{E6A443EF-26FF-4B4B-8CAF-291CE4EC0659}" dt="2025-03-17T10:16:47.445" v="313" actId="1037"/>
          <ac:picMkLst>
            <pc:docMk/>
            <pc:sldMk cId="3624551989" sldId="260"/>
            <ac:picMk id="2" creationId="{3EB8F1E0-0BCA-C4DB-2E6D-11341BDAC0EC}"/>
          </ac:picMkLst>
        </pc:picChg>
        <pc:picChg chg="mod">
          <ac:chgData name="Cécile Bertin" userId="a178627f-1a76-4adc-b74b-aa6d37d968e2" providerId="ADAL" clId="{E6A443EF-26FF-4B4B-8CAF-291CE4EC0659}" dt="2025-03-17T10:07:02.852" v="83" actId="1035"/>
          <ac:picMkLst>
            <pc:docMk/>
            <pc:sldMk cId="3624551989" sldId="260"/>
            <ac:picMk id="5" creationId="{C7C5A141-D065-0733-AC43-E65FEB3870F3}"/>
          </ac:picMkLst>
        </pc:picChg>
      </pc:sldChg>
      <pc:sldChg chg="modSp mod">
        <pc:chgData name="Cécile Bertin" userId="a178627f-1a76-4adc-b74b-aa6d37d968e2" providerId="ADAL" clId="{E6A443EF-26FF-4B4B-8CAF-291CE4EC0659}" dt="2025-03-17T11:46:44.729" v="465" actId="20577"/>
        <pc:sldMkLst>
          <pc:docMk/>
          <pc:sldMk cId="772090072" sldId="261"/>
        </pc:sldMkLst>
        <pc:graphicFrameChg chg="modGraphic">
          <ac:chgData name="Cécile Bertin" userId="a178627f-1a76-4adc-b74b-aa6d37d968e2" providerId="ADAL" clId="{E6A443EF-26FF-4B4B-8CAF-291CE4EC0659}" dt="2025-03-17T11:46:44.729" v="465" actId="20577"/>
          <ac:graphicFrameMkLst>
            <pc:docMk/>
            <pc:sldMk cId="772090072" sldId="261"/>
            <ac:graphicFrameMk id="2" creationId="{C37C5493-E55C-8E01-7826-4CAC30C5199D}"/>
          </ac:graphicFrameMkLst>
        </pc:graphicFrameChg>
      </pc:sldChg>
      <pc:sldChg chg="modSp mod">
        <pc:chgData name="Cécile Bertin" userId="a178627f-1a76-4adc-b74b-aa6d37d968e2" providerId="ADAL" clId="{E6A443EF-26FF-4B4B-8CAF-291CE4EC0659}" dt="2025-03-17T11:42:35.626" v="462" actId="20577"/>
        <pc:sldMkLst>
          <pc:docMk/>
          <pc:sldMk cId="2142272027" sldId="263"/>
        </pc:sldMkLst>
        <pc:graphicFrameChg chg="modGraphic">
          <ac:chgData name="Cécile Bertin" userId="a178627f-1a76-4adc-b74b-aa6d37d968e2" providerId="ADAL" clId="{E6A443EF-26FF-4B4B-8CAF-291CE4EC0659}" dt="2025-03-17T11:42:35.626" v="462" actId="20577"/>
          <ac:graphicFrameMkLst>
            <pc:docMk/>
            <pc:sldMk cId="2142272027" sldId="263"/>
            <ac:graphicFrameMk id="3" creationId="{D57BCDD8-A36C-8B1F-CAC8-DC65B9246B84}"/>
          </ac:graphicFrameMkLst>
        </pc:graphicFrameChg>
      </pc:sldChg>
      <pc:sldChg chg="modSp mod">
        <pc:chgData name="Cécile Bertin" userId="a178627f-1a76-4adc-b74b-aa6d37d968e2" providerId="ADAL" clId="{E6A443EF-26FF-4B4B-8CAF-291CE4EC0659}" dt="2025-03-17T11:28:33.950" v="392" actId="20577"/>
        <pc:sldMkLst>
          <pc:docMk/>
          <pc:sldMk cId="1405720584" sldId="264"/>
        </pc:sldMkLst>
        <pc:graphicFrameChg chg="modGraphic">
          <ac:chgData name="Cécile Bertin" userId="a178627f-1a76-4adc-b74b-aa6d37d968e2" providerId="ADAL" clId="{E6A443EF-26FF-4B4B-8CAF-291CE4EC0659}" dt="2025-03-17T11:28:33.950" v="392" actId="20577"/>
          <ac:graphicFrameMkLst>
            <pc:docMk/>
            <pc:sldMk cId="1405720584" sldId="264"/>
            <ac:graphicFrameMk id="2" creationId="{F13B516E-826E-01AC-5055-F00F32653EF0}"/>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DCFE6073-B39B-4E37-A221-78A2E9204823}" type="datetimeFigureOut">
              <a:rPr lang="fr-FR" smtClean="0"/>
              <a:t>17/03/2025</a:t>
            </a:fld>
            <a:endParaRPr lang="fr-FR"/>
          </a:p>
        </p:txBody>
      </p:sp>
      <p:sp>
        <p:nvSpPr>
          <p:cNvPr id="4" name="Espace réservé de l'image des diapositives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2B3C3C18-2A4E-4C55-879A-757FC4523BD1}" type="slidenum">
              <a:rPr lang="fr-FR" smtClean="0"/>
              <a:t>‹#›</a:t>
            </a:fld>
            <a:endParaRPr lang="fr-FR"/>
          </a:p>
        </p:txBody>
      </p:sp>
    </p:spTree>
    <p:extLst>
      <p:ext uri="{BB962C8B-B14F-4D97-AF65-F5344CB8AC3E}">
        <p14:creationId xmlns:p14="http://schemas.microsoft.com/office/powerpoint/2010/main" val="35257829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7E95F63-8E99-C071-AD2D-9198B3E332F8}"/>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4473EF24-42A5-4B7B-A278-C9EF76A9F15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AB09AAF3-23F3-0847-B562-C12B92686606}"/>
              </a:ext>
            </a:extLst>
          </p:cNvPr>
          <p:cNvSpPr>
            <a:spLocks noGrp="1"/>
          </p:cNvSpPr>
          <p:nvPr>
            <p:ph type="dt" sz="half" idx="10"/>
          </p:nvPr>
        </p:nvSpPr>
        <p:spPr/>
        <p:txBody>
          <a:bodyPr/>
          <a:lstStyle/>
          <a:p>
            <a:fld id="{A8097CBC-A2D5-44E5-A6F2-C02CE9FE81E2}" type="datetimeFigureOut">
              <a:rPr lang="fr-FR" smtClean="0"/>
              <a:t>17/03/2025</a:t>
            </a:fld>
            <a:endParaRPr lang="fr-FR"/>
          </a:p>
        </p:txBody>
      </p:sp>
      <p:sp>
        <p:nvSpPr>
          <p:cNvPr id="5" name="Espace réservé du pied de page 4">
            <a:extLst>
              <a:ext uri="{FF2B5EF4-FFF2-40B4-BE49-F238E27FC236}">
                <a16:creationId xmlns:a16="http://schemas.microsoft.com/office/drawing/2014/main" id="{C380C7FB-A6CC-3CE0-DE2A-6DE21196ACD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5A5BA802-CD6E-795F-71E6-533F11BBA55F}"/>
              </a:ext>
            </a:extLst>
          </p:cNvPr>
          <p:cNvSpPr>
            <a:spLocks noGrp="1"/>
          </p:cNvSpPr>
          <p:nvPr>
            <p:ph type="sldNum" sz="quarter" idx="12"/>
          </p:nvPr>
        </p:nvSpPr>
        <p:spPr/>
        <p:txBody>
          <a:bodyPr/>
          <a:lstStyle/>
          <a:p>
            <a:fld id="{F6822BE7-30C0-48D6-A01F-9C1D5BF11FB2}" type="slidenum">
              <a:rPr lang="fr-FR" smtClean="0"/>
              <a:t>‹#›</a:t>
            </a:fld>
            <a:endParaRPr lang="fr-FR"/>
          </a:p>
        </p:txBody>
      </p:sp>
    </p:spTree>
    <p:extLst>
      <p:ext uri="{BB962C8B-B14F-4D97-AF65-F5344CB8AC3E}">
        <p14:creationId xmlns:p14="http://schemas.microsoft.com/office/powerpoint/2010/main" val="38880936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74978E9-77B4-C573-11D3-615CF1E4B566}"/>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CFAAAD4D-B829-62E6-52A5-399967D4609C}"/>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DCB8EFC2-1006-42F7-F025-74490702649B}"/>
              </a:ext>
            </a:extLst>
          </p:cNvPr>
          <p:cNvSpPr>
            <a:spLocks noGrp="1"/>
          </p:cNvSpPr>
          <p:nvPr>
            <p:ph type="dt" sz="half" idx="10"/>
          </p:nvPr>
        </p:nvSpPr>
        <p:spPr/>
        <p:txBody>
          <a:bodyPr/>
          <a:lstStyle/>
          <a:p>
            <a:fld id="{A8097CBC-A2D5-44E5-A6F2-C02CE9FE81E2}" type="datetimeFigureOut">
              <a:rPr lang="fr-FR" smtClean="0"/>
              <a:t>17/03/2025</a:t>
            </a:fld>
            <a:endParaRPr lang="fr-FR"/>
          </a:p>
        </p:txBody>
      </p:sp>
      <p:sp>
        <p:nvSpPr>
          <p:cNvPr id="5" name="Espace réservé du pied de page 4">
            <a:extLst>
              <a:ext uri="{FF2B5EF4-FFF2-40B4-BE49-F238E27FC236}">
                <a16:creationId xmlns:a16="http://schemas.microsoft.com/office/drawing/2014/main" id="{DF3C78F2-D2C2-F272-1916-86BD940EA78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46FCBD07-E03E-E838-D4E8-1131009A48AE}"/>
              </a:ext>
            </a:extLst>
          </p:cNvPr>
          <p:cNvSpPr>
            <a:spLocks noGrp="1"/>
          </p:cNvSpPr>
          <p:nvPr>
            <p:ph type="sldNum" sz="quarter" idx="12"/>
          </p:nvPr>
        </p:nvSpPr>
        <p:spPr/>
        <p:txBody>
          <a:bodyPr/>
          <a:lstStyle/>
          <a:p>
            <a:fld id="{F6822BE7-30C0-48D6-A01F-9C1D5BF11FB2}" type="slidenum">
              <a:rPr lang="fr-FR" smtClean="0"/>
              <a:t>‹#›</a:t>
            </a:fld>
            <a:endParaRPr lang="fr-FR"/>
          </a:p>
        </p:txBody>
      </p:sp>
    </p:spTree>
    <p:extLst>
      <p:ext uri="{BB962C8B-B14F-4D97-AF65-F5344CB8AC3E}">
        <p14:creationId xmlns:p14="http://schemas.microsoft.com/office/powerpoint/2010/main" val="21987343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970065FB-ECD9-478C-6507-EF166545EFAA}"/>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809695D0-413C-F8FB-86DA-507150EFD2CA}"/>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70107FD-B4DA-1437-4116-9534151E6124}"/>
              </a:ext>
            </a:extLst>
          </p:cNvPr>
          <p:cNvSpPr>
            <a:spLocks noGrp="1"/>
          </p:cNvSpPr>
          <p:nvPr>
            <p:ph type="dt" sz="half" idx="10"/>
          </p:nvPr>
        </p:nvSpPr>
        <p:spPr/>
        <p:txBody>
          <a:bodyPr/>
          <a:lstStyle/>
          <a:p>
            <a:fld id="{A8097CBC-A2D5-44E5-A6F2-C02CE9FE81E2}" type="datetimeFigureOut">
              <a:rPr lang="fr-FR" smtClean="0"/>
              <a:t>17/03/2025</a:t>
            </a:fld>
            <a:endParaRPr lang="fr-FR"/>
          </a:p>
        </p:txBody>
      </p:sp>
      <p:sp>
        <p:nvSpPr>
          <p:cNvPr id="5" name="Espace réservé du pied de page 4">
            <a:extLst>
              <a:ext uri="{FF2B5EF4-FFF2-40B4-BE49-F238E27FC236}">
                <a16:creationId xmlns:a16="http://schemas.microsoft.com/office/drawing/2014/main" id="{56F9B693-D7A0-DB1E-1F49-1C0F6EAD83BA}"/>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9FED91F8-FE28-EC3F-6842-A587C9470DF4}"/>
              </a:ext>
            </a:extLst>
          </p:cNvPr>
          <p:cNvSpPr>
            <a:spLocks noGrp="1"/>
          </p:cNvSpPr>
          <p:nvPr>
            <p:ph type="sldNum" sz="quarter" idx="12"/>
          </p:nvPr>
        </p:nvSpPr>
        <p:spPr/>
        <p:txBody>
          <a:bodyPr/>
          <a:lstStyle/>
          <a:p>
            <a:fld id="{F6822BE7-30C0-48D6-A01F-9C1D5BF11FB2}" type="slidenum">
              <a:rPr lang="fr-FR" smtClean="0"/>
              <a:t>‹#›</a:t>
            </a:fld>
            <a:endParaRPr lang="fr-FR"/>
          </a:p>
        </p:txBody>
      </p:sp>
    </p:spTree>
    <p:extLst>
      <p:ext uri="{BB962C8B-B14F-4D97-AF65-F5344CB8AC3E}">
        <p14:creationId xmlns:p14="http://schemas.microsoft.com/office/powerpoint/2010/main" val="38900101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349CDCC-7D91-6FC8-CBA3-35279958FAA6}"/>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E7C4F2E3-A7EA-8AB4-1CE5-D23F3914E699}"/>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495BF0BC-ADEF-1377-8846-9BE69308D381}"/>
              </a:ext>
            </a:extLst>
          </p:cNvPr>
          <p:cNvSpPr>
            <a:spLocks noGrp="1"/>
          </p:cNvSpPr>
          <p:nvPr>
            <p:ph type="dt" sz="half" idx="10"/>
          </p:nvPr>
        </p:nvSpPr>
        <p:spPr/>
        <p:txBody>
          <a:bodyPr/>
          <a:lstStyle/>
          <a:p>
            <a:fld id="{A8097CBC-A2D5-44E5-A6F2-C02CE9FE81E2}" type="datetimeFigureOut">
              <a:rPr lang="fr-FR" smtClean="0"/>
              <a:t>17/03/2025</a:t>
            </a:fld>
            <a:endParaRPr lang="fr-FR"/>
          </a:p>
        </p:txBody>
      </p:sp>
      <p:sp>
        <p:nvSpPr>
          <p:cNvPr id="5" name="Espace réservé du pied de page 4">
            <a:extLst>
              <a:ext uri="{FF2B5EF4-FFF2-40B4-BE49-F238E27FC236}">
                <a16:creationId xmlns:a16="http://schemas.microsoft.com/office/drawing/2014/main" id="{EFBD1F49-97AC-B3AB-53F7-84EE495346DC}"/>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88E3718-CD08-FD74-43FA-4E89CA03BA25}"/>
              </a:ext>
            </a:extLst>
          </p:cNvPr>
          <p:cNvSpPr>
            <a:spLocks noGrp="1"/>
          </p:cNvSpPr>
          <p:nvPr>
            <p:ph type="sldNum" sz="quarter" idx="12"/>
          </p:nvPr>
        </p:nvSpPr>
        <p:spPr/>
        <p:txBody>
          <a:bodyPr/>
          <a:lstStyle/>
          <a:p>
            <a:fld id="{F6822BE7-30C0-48D6-A01F-9C1D5BF11FB2}" type="slidenum">
              <a:rPr lang="fr-FR" smtClean="0"/>
              <a:t>‹#›</a:t>
            </a:fld>
            <a:endParaRPr lang="fr-FR"/>
          </a:p>
        </p:txBody>
      </p:sp>
    </p:spTree>
    <p:extLst>
      <p:ext uri="{BB962C8B-B14F-4D97-AF65-F5344CB8AC3E}">
        <p14:creationId xmlns:p14="http://schemas.microsoft.com/office/powerpoint/2010/main" val="4260903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CFE8247-CF18-CE0E-FA4D-6F917B816D0F}"/>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CDA57E52-4627-D6DA-75ED-DC6F2AE131D3}"/>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1AA0ACEF-3DE9-FCF2-72AE-F51D81DBE758}"/>
              </a:ext>
            </a:extLst>
          </p:cNvPr>
          <p:cNvSpPr>
            <a:spLocks noGrp="1"/>
          </p:cNvSpPr>
          <p:nvPr>
            <p:ph type="dt" sz="half" idx="10"/>
          </p:nvPr>
        </p:nvSpPr>
        <p:spPr/>
        <p:txBody>
          <a:bodyPr/>
          <a:lstStyle/>
          <a:p>
            <a:fld id="{A8097CBC-A2D5-44E5-A6F2-C02CE9FE81E2}" type="datetimeFigureOut">
              <a:rPr lang="fr-FR" smtClean="0"/>
              <a:t>17/03/2025</a:t>
            </a:fld>
            <a:endParaRPr lang="fr-FR"/>
          </a:p>
        </p:txBody>
      </p:sp>
      <p:sp>
        <p:nvSpPr>
          <p:cNvPr id="5" name="Espace réservé du pied de page 4">
            <a:extLst>
              <a:ext uri="{FF2B5EF4-FFF2-40B4-BE49-F238E27FC236}">
                <a16:creationId xmlns:a16="http://schemas.microsoft.com/office/drawing/2014/main" id="{7F05BC7B-7615-F5F0-7A31-2A0E74B2C52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9E8B793-A5D5-CB06-ECA8-F6FBD92090FB}"/>
              </a:ext>
            </a:extLst>
          </p:cNvPr>
          <p:cNvSpPr>
            <a:spLocks noGrp="1"/>
          </p:cNvSpPr>
          <p:nvPr>
            <p:ph type="sldNum" sz="quarter" idx="12"/>
          </p:nvPr>
        </p:nvSpPr>
        <p:spPr/>
        <p:txBody>
          <a:bodyPr/>
          <a:lstStyle/>
          <a:p>
            <a:fld id="{F6822BE7-30C0-48D6-A01F-9C1D5BF11FB2}" type="slidenum">
              <a:rPr lang="fr-FR" smtClean="0"/>
              <a:t>‹#›</a:t>
            </a:fld>
            <a:endParaRPr lang="fr-FR"/>
          </a:p>
        </p:txBody>
      </p:sp>
    </p:spTree>
    <p:extLst>
      <p:ext uri="{BB962C8B-B14F-4D97-AF65-F5344CB8AC3E}">
        <p14:creationId xmlns:p14="http://schemas.microsoft.com/office/powerpoint/2010/main" val="495111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2786B75-4E25-C18A-CF9D-BCA80D6D579C}"/>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BFD4B7A8-CE7B-F502-E5CE-58740ADEA563}"/>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4246C0DB-77EE-D3BE-017C-6628798A9831}"/>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BE8346E5-0388-19FA-7B73-C38A6042E10F}"/>
              </a:ext>
            </a:extLst>
          </p:cNvPr>
          <p:cNvSpPr>
            <a:spLocks noGrp="1"/>
          </p:cNvSpPr>
          <p:nvPr>
            <p:ph type="dt" sz="half" idx="10"/>
          </p:nvPr>
        </p:nvSpPr>
        <p:spPr/>
        <p:txBody>
          <a:bodyPr/>
          <a:lstStyle/>
          <a:p>
            <a:fld id="{A8097CBC-A2D5-44E5-A6F2-C02CE9FE81E2}" type="datetimeFigureOut">
              <a:rPr lang="fr-FR" smtClean="0"/>
              <a:t>17/03/2025</a:t>
            </a:fld>
            <a:endParaRPr lang="fr-FR"/>
          </a:p>
        </p:txBody>
      </p:sp>
      <p:sp>
        <p:nvSpPr>
          <p:cNvPr id="6" name="Espace réservé du pied de page 5">
            <a:extLst>
              <a:ext uri="{FF2B5EF4-FFF2-40B4-BE49-F238E27FC236}">
                <a16:creationId xmlns:a16="http://schemas.microsoft.com/office/drawing/2014/main" id="{A99F151F-30E1-C8F6-EFFB-04E7EE125488}"/>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3D9B97E0-E52A-70EB-DAD3-27F1F284158F}"/>
              </a:ext>
            </a:extLst>
          </p:cNvPr>
          <p:cNvSpPr>
            <a:spLocks noGrp="1"/>
          </p:cNvSpPr>
          <p:nvPr>
            <p:ph type="sldNum" sz="quarter" idx="12"/>
          </p:nvPr>
        </p:nvSpPr>
        <p:spPr/>
        <p:txBody>
          <a:bodyPr/>
          <a:lstStyle/>
          <a:p>
            <a:fld id="{F6822BE7-30C0-48D6-A01F-9C1D5BF11FB2}" type="slidenum">
              <a:rPr lang="fr-FR" smtClean="0"/>
              <a:t>‹#›</a:t>
            </a:fld>
            <a:endParaRPr lang="fr-FR"/>
          </a:p>
        </p:txBody>
      </p:sp>
    </p:spTree>
    <p:extLst>
      <p:ext uri="{BB962C8B-B14F-4D97-AF65-F5344CB8AC3E}">
        <p14:creationId xmlns:p14="http://schemas.microsoft.com/office/powerpoint/2010/main" val="4009771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4C5F75B-E3DF-EB05-CF88-A345AA8C9B42}"/>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1B88C14C-6812-4DF9-138E-41B9C5DC8CD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50709A12-505B-2D4F-00DB-E68C64F0AA0C}"/>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1FC82B17-8B71-C3C8-50EE-A691A67CDA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39C0D0D4-BC32-11D3-BCFE-746A0BEAF277}"/>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3F5918E9-A65F-CBD9-9E8D-5D9615D9CD40}"/>
              </a:ext>
            </a:extLst>
          </p:cNvPr>
          <p:cNvSpPr>
            <a:spLocks noGrp="1"/>
          </p:cNvSpPr>
          <p:nvPr>
            <p:ph type="dt" sz="half" idx="10"/>
          </p:nvPr>
        </p:nvSpPr>
        <p:spPr/>
        <p:txBody>
          <a:bodyPr/>
          <a:lstStyle/>
          <a:p>
            <a:fld id="{A8097CBC-A2D5-44E5-A6F2-C02CE9FE81E2}" type="datetimeFigureOut">
              <a:rPr lang="fr-FR" smtClean="0"/>
              <a:t>17/03/2025</a:t>
            </a:fld>
            <a:endParaRPr lang="fr-FR"/>
          </a:p>
        </p:txBody>
      </p:sp>
      <p:sp>
        <p:nvSpPr>
          <p:cNvPr id="8" name="Espace réservé du pied de page 7">
            <a:extLst>
              <a:ext uri="{FF2B5EF4-FFF2-40B4-BE49-F238E27FC236}">
                <a16:creationId xmlns:a16="http://schemas.microsoft.com/office/drawing/2014/main" id="{30FE2DC4-3BEC-4FFF-4D96-6CB10A764AC8}"/>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3B97CDD6-0394-3A80-FA7E-550A12DB748C}"/>
              </a:ext>
            </a:extLst>
          </p:cNvPr>
          <p:cNvSpPr>
            <a:spLocks noGrp="1"/>
          </p:cNvSpPr>
          <p:nvPr>
            <p:ph type="sldNum" sz="quarter" idx="12"/>
          </p:nvPr>
        </p:nvSpPr>
        <p:spPr/>
        <p:txBody>
          <a:bodyPr/>
          <a:lstStyle/>
          <a:p>
            <a:fld id="{F6822BE7-30C0-48D6-A01F-9C1D5BF11FB2}" type="slidenum">
              <a:rPr lang="fr-FR" smtClean="0"/>
              <a:t>‹#›</a:t>
            </a:fld>
            <a:endParaRPr lang="fr-FR"/>
          </a:p>
        </p:txBody>
      </p:sp>
    </p:spTree>
    <p:extLst>
      <p:ext uri="{BB962C8B-B14F-4D97-AF65-F5344CB8AC3E}">
        <p14:creationId xmlns:p14="http://schemas.microsoft.com/office/powerpoint/2010/main" val="6825043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70FA42A-1873-0F3A-CDD4-7BF88C2BDD76}"/>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22B6A6B5-DFE9-D1C2-C248-5026A3474DDF}"/>
              </a:ext>
            </a:extLst>
          </p:cNvPr>
          <p:cNvSpPr>
            <a:spLocks noGrp="1"/>
          </p:cNvSpPr>
          <p:nvPr>
            <p:ph type="dt" sz="half" idx="10"/>
          </p:nvPr>
        </p:nvSpPr>
        <p:spPr/>
        <p:txBody>
          <a:bodyPr/>
          <a:lstStyle/>
          <a:p>
            <a:fld id="{A8097CBC-A2D5-44E5-A6F2-C02CE9FE81E2}" type="datetimeFigureOut">
              <a:rPr lang="fr-FR" smtClean="0"/>
              <a:t>17/03/2025</a:t>
            </a:fld>
            <a:endParaRPr lang="fr-FR"/>
          </a:p>
        </p:txBody>
      </p:sp>
      <p:sp>
        <p:nvSpPr>
          <p:cNvPr id="4" name="Espace réservé du pied de page 3">
            <a:extLst>
              <a:ext uri="{FF2B5EF4-FFF2-40B4-BE49-F238E27FC236}">
                <a16:creationId xmlns:a16="http://schemas.microsoft.com/office/drawing/2014/main" id="{9D7F67F0-21DA-B298-490B-D2F2D614EC22}"/>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464CB55C-539F-F524-8092-1E81E4C75CBF}"/>
              </a:ext>
            </a:extLst>
          </p:cNvPr>
          <p:cNvSpPr>
            <a:spLocks noGrp="1"/>
          </p:cNvSpPr>
          <p:nvPr>
            <p:ph type="sldNum" sz="quarter" idx="12"/>
          </p:nvPr>
        </p:nvSpPr>
        <p:spPr/>
        <p:txBody>
          <a:bodyPr/>
          <a:lstStyle/>
          <a:p>
            <a:fld id="{F6822BE7-30C0-48D6-A01F-9C1D5BF11FB2}" type="slidenum">
              <a:rPr lang="fr-FR" smtClean="0"/>
              <a:t>‹#›</a:t>
            </a:fld>
            <a:endParaRPr lang="fr-FR"/>
          </a:p>
        </p:txBody>
      </p:sp>
    </p:spTree>
    <p:extLst>
      <p:ext uri="{BB962C8B-B14F-4D97-AF65-F5344CB8AC3E}">
        <p14:creationId xmlns:p14="http://schemas.microsoft.com/office/powerpoint/2010/main" val="27597245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4B5FB6A6-2818-6375-A3EB-0BFDDB5E7FF6}"/>
              </a:ext>
            </a:extLst>
          </p:cNvPr>
          <p:cNvSpPr>
            <a:spLocks noGrp="1"/>
          </p:cNvSpPr>
          <p:nvPr>
            <p:ph type="dt" sz="half" idx="10"/>
          </p:nvPr>
        </p:nvSpPr>
        <p:spPr/>
        <p:txBody>
          <a:bodyPr/>
          <a:lstStyle/>
          <a:p>
            <a:fld id="{A8097CBC-A2D5-44E5-A6F2-C02CE9FE81E2}" type="datetimeFigureOut">
              <a:rPr lang="fr-FR" smtClean="0"/>
              <a:t>17/03/2025</a:t>
            </a:fld>
            <a:endParaRPr lang="fr-FR"/>
          </a:p>
        </p:txBody>
      </p:sp>
      <p:sp>
        <p:nvSpPr>
          <p:cNvPr id="3" name="Espace réservé du pied de page 2">
            <a:extLst>
              <a:ext uri="{FF2B5EF4-FFF2-40B4-BE49-F238E27FC236}">
                <a16:creationId xmlns:a16="http://schemas.microsoft.com/office/drawing/2014/main" id="{6399B1CD-B9D0-E60D-8281-C503AC091FD8}"/>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4D1FFCB4-8612-BFD8-1D46-7AD4C330E38F}"/>
              </a:ext>
            </a:extLst>
          </p:cNvPr>
          <p:cNvSpPr>
            <a:spLocks noGrp="1"/>
          </p:cNvSpPr>
          <p:nvPr>
            <p:ph type="sldNum" sz="quarter" idx="12"/>
          </p:nvPr>
        </p:nvSpPr>
        <p:spPr/>
        <p:txBody>
          <a:bodyPr/>
          <a:lstStyle/>
          <a:p>
            <a:fld id="{F6822BE7-30C0-48D6-A01F-9C1D5BF11FB2}" type="slidenum">
              <a:rPr lang="fr-FR" smtClean="0"/>
              <a:t>‹#›</a:t>
            </a:fld>
            <a:endParaRPr lang="fr-FR"/>
          </a:p>
        </p:txBody>
      </p:sp>
    </p:spTree>
    <p:extLst>
      <p:ext uri="{BB962C8B-B14F-4D97-AF65-F5344CB8AC3E}">
        <p14:creationId xmlns:p14="http://schemas.microsoft.com/office/powerpoint/2010/main" val="17184720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1F9F6D1-5822-FB85-3111-D1E5BB788FAE}"/>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028DBF2F-2E36-5C8E-A9D0-7AC88F5C13A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5DF2BD55-A78A-756B-DC30-93933B7274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6DC36EAD-299F-9F60-2E05-2DDE45322A5B}"/>
              </a:ext>
            </a:extLst>
          </p:cNvPr>
          <p:cNvSpPr>
            <a:spLocks noGrp="1"/>
          </p:cNvSpPr>
          <p:nvPr>
            <p:ph type="dt" sz="half" idx="10"/>
          </p:nvPr>
        </p:nvSpPr>
        <p:spPr/>
        <p:txBody>
          <a:bodyPr/>
          <a:lstStyle/>
          <a:p>
            <a:fld id="{A8097CBC-A2D5-44E5-A6F2-C02CE9FE81E2}" type="datetimeFigureOut">
              <a:rPr lang="fr-FR" smtClean="0"/>
              <a:t>17/03/2025</a:t>
            </a:fld>
            <a:endParaRPr lang="fr-FR"/>
          </a:p>
        </p:txBody>
      </p:sp>
      <p:sp>
        <p:nvSpPr>
          <p:cNvPr id="6" name="Espace réservé du pied de page 5">
            <a:extLst>
              <a:ext uri="{FF2B5EF4-FFF2-40B4-BE49-F238E27FC236}">
                <a16:creationId xmlns:a16="http://schemas.microsoft.com/office/drawing/2014/main" id="{C82CA74A-25D3-10F8-8399-545D74AD5655}"/>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E4E36A26-3E43-36DB-F61C-DF52307CBBC2}"/>
              </a:ext>
            </a:extLst>
          </p:cNvPr>
          <p:cNvSpPr>
            <a:spLocks noGrp="1"/>
          </p:cNvSpPr>
          <p:nvPr>
            <p:ph type="sldNum" sz="quarter" idx="12"/>
          </p:nvPr>
        </p:nvSpPr>
        <p:spPr/>
        <p:txBody>
          <a:bodyPr/>
          <a:lstStyle/>
          <a:p>
            <a:fld id="{F6822BE7-30C0-48D6-A01F-9C1D5BF11FB2}" type="slidenum">
              <a:rPr lang="fr-FR" smtClean="0"/>
              <a:t>‹#›</a:t>
            </a:fld>
            <a:endParaRPr lang="fr-FR"/>
          </a:p>
        </p:txBody>
      </p:sp>
    </p:spTree>
    <p:extLst>
      <p:ext uri="{BB962C8B-B14F-4D97-AF65-F5344CB8AC3E}">
        <p14:creationId xmlns:p14="http://schemas.microsoft.com/office/powerpoint/2010/main" val="1420776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3DFBFB-BECB-6F99-F108-BBE4DA13B6B0}"/>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AD006A5E-43C9-F1FC-F854-3FDAC1FEFDF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5A2D7644-5F95-1A42-90DF-3DDA53599A3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1DAC8699-C07E-864E-2A5A-98A570BC564E}"/>
              </a:ext>
            </a:extLst>
          </p:cNvPr>
          <p:cNvSpPr>
            <a:spLocks noGrp="1"/>
          </p:cNvSpPr>
          <p:nvPr>
            <p:ph type="dt" sz="half" idx="10"/>
          </p:nvPr>
        </p:nvSpPr>
        <p:spPr/>
        <p:txBody>
          <a:bodyPr/>
          <a:lstStyle/>
          <a:p>
            <a:fld id="{A8097CBC-A2D5-44E5-A6F2-C02CE9FE81E2}" type="datetimeFigureOut">
              <a:rPr lang="fr-FR" smtClean="0"/>
              <a:t>17/03/2025</a:t>
            </a:fld>
            <a:endParaRPr lang="fr-FR"/>
          </a:p>
        </p:txBody>
      </p:sp>
      <p:sp>
        <p:nvSpPr>
          <p:cNvPr id="6" name="Espace réservé du pied de page 5">
            <a:extLst>
              <a:ext uri="{FF2B5EF4-FFF2-40B4-BE49-F238E27FC236}">
                <a16:creationId xmlns:a16="http://schemas.microsoft.com/office/drawing/2014/main" id="{2523BAF6-C6E7-750B-75AD-387CC53A55D8}"/>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C7A41219-0808-38C2-BF45-DFE7BC5749C5}"/>
              </a:ext>
            </a:extLst>
          </p:cNvPr>
          <p:cNvSpPr>
            <a:spLocks noGrp="1"/>
          </p:cNvSpPr>
          <p:nvPr>
            <p:ph type="sldNum" sz="quarter" idx="12"/>
          </p:nvPr>
        </p:nvSpPr>
        <p:spPr/>
        <p:txBody>
          <a:bodyPr/>
          <a:lstStyle/>
          <a:p>
            <a:fld id="{F6822BE7-30C0-48D6-A01F-9C1D5BF11FB2}" type="slidenum">
              <a:rPr lang="fr-FR" smtClean="0"/>
              <a:t>‹#›</a:t>
            </a:fld>
            <a:endParaRPr lang="fr-FR"/>
          </a:p>
        </p:txBody>
      </p:sp>
    </p:spTree>
    <p:extLst>
      <p:ext uri="{BB962C8B-B14F-4D97-AF65-F5344CB8AC3E}">
        <p14:creationId xmlns:p14="http://schemas.microsoft.com/office/powerpoint/2010/main" val="2057845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22D3ABA8-1EB8-A62C-1E48-91E2502A383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68FF89DC-A164-D73E-67B8-AD5DE4E2017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CB11835-534B-D4C4-DBFC-A85456AC944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8097CBC-A2D5-44E5-A6F2-C02CE9FE81E2}" type="datetimeFigureOut">
              <a:rPr lang="fr-FR" smtClean="0"/>
              <a:t>17/03/2025</a:t>
            </a:fld>
            <a:endParaRPr lang="fr-FR"/>
          </a:p>
        </p:txBody>
      </p:sp>
      <p:sp>
        <p:nvSpPr>
          <p:cNvPr id="5" name="Espace réservé du pied de page 4">
            <a:extLst>
              <a:ext uri="{FF2B5EF4-FFF2-40B4-BE49-F238E27FC236}">
                <a16:creationId xmlns:a16="http://schemas.microsoft.com/office/drawing/2014/main" id="{880960BE-256C-2068-4351-61384E93F56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EA348763-3CBC-0EB2-6CAC-7B64CBBF6AF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F6822BE7-30C0-48D6-A01F-9C1D5BF11FB2}" type="slidenum">
              <a:rPr lang="fr-FR" smtClean="0"/>
              <a:t>‹#›</a:t>
            </a:fld>
            <a:endParaRPr lang="fr-FR"/>
          </a:p>
        </p:txBody>
      </p:sp>
    </p:spTree>
    <p:extLst>
      <p:ext uri="{BB962C8B-B14F-4D97-AF65-F5344CB8AC3E}">
        <p14:creationId xmlns:p14="http://schemas.microsoft.com/office/powerpoint/2010/main" val="21352751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hyperlink" Target="https://cap-territoiresdurables.fr/connaitre-les-nouveaux-enjeux-locaux/" TargetMode="Externa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png"/><Relationship Id="rId7" Type="http://schemas.openxmlformats.org/officeDocument/2006/relationships/image" Target="../media/image9.svg"/><Relationship Id="rId2" Type="http://schemas.openxmlformats.org/officeDocument/2006/relationships/image" Target="../media/image5.jpeg"/><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image" Target="../media/image7.sv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BB60DE-D469-CF49-03CE-FD2D8CB3F3DF}"/>
            </a:ext>
          </a:extLst>
        </p:cNvPr>
        <p:cNvGrpSpPr/>
        <p:nvPr/>
      </p:nvGrpSpPr>
      <p:grpSpPr>
        <a:xfrm>
          <a:off x="0" y="0"/>
          <a:ext cx="0" cy="0"/>
          <a:chOff x="0" y="0"/>
          <a:chExt cx="0" cy="0"/>
        </a:xfrm>
      </p:grpSpPr>
      <p:pic>
        <p:nvPicPr>
          <p:cNvPr id="9" name="Image 8" descr="Une image contenant arbre, eau, plein air, ciel&#10;&#10;Le contenu généré par l’IA peut être incorrect.">
            <a:extLst>
              <a:ext uri="{FF2B5EF4-FFF2-40B4-BE49-F238E27FC236}">
                <a16:creationId xmlns:a16="http://schemas.microsoft.com/office/drawing/2014/main" id="{15B6E6E3-47F2-72D3-52A8-E0C63CC65113}"/>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1" name="Rectangle 20">
            <a:extLst>
              <a:ext uri="{FF2B5EF4-FFF2-40B4-BE49-F238E27FC236}">
                <a16:creationId xmlns:a16="http://schemas.microsoft.com/office/drawing/2014/main" id="{749DEAAF-1857-7EC7-7843-4161DD9BBE49}"/>
              </a:ext>
            </a:extLst>
          </p:cNvPr>
          <p:cNvSpPr/>
          <p:nvPr/>
        </p:nvSpPr>
        <p:spPr>
          <a:xfrm>
            <a:off x="0" y="5476874"/>
            <a:ext cx="12192000" cy="1381125"/>
          </a:xfrm>
          <a:prstGeom prst="rect">
            <a:avLst/>
          </a:prstGeom>
          <a:solidFill>
            <a:srgbClr val="FFFF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ZoneTexte 21">
            <a:extLst>
              <a:ext uri="{FF2B5EF4-FFF2-40B4-BE49-F238E27FC236}">
                <a16:creationId xmlns:a16="http://schemas.microsoft.com/office/drawing/2014/main" id="{8C4D0BAA-AEA7-FE5D-D7BB-9662CAA8077A}"/>
              </a:ext>
            </a:extLst>
          </p:cNvPr>
          <p:cNvSpPr txBox="1"/>
          <p:nvPr/>
        </p:nvSpPr>
        <p:spPr>
          <a:xfrm>
            <a:off x="1933575" y="5705475"/>
            <a:ext cx="1352550" cy="369332"/>
          </a:xfrm>
          <a:prstGeom prst="rect">
            <a:avLst/>
          </a:prstGeom>
          <a:noFill/>
        </p:spPr>
        <p:txBody>
          <a:bodyPr wrap="square" rtlCol="0">
            <a:spAutoFit/>
          </a:bodyPr>
          <a:lstStyle/>
          <a:p>
            <a:r>
              <a:rPr lang="fr-FR"/>
              <a:t>Logos </a:t>
            </a:r>
          </a:p>
        </p:txBody>
      </p:sp>
      <p:pic>
        <p:nvPicPr>
          <p:cNvPr id="5" name="Image 4" descr="Une image contenant texte, Police, Graphique, capture d’écran&#10;&#10;Le contenu généré par l’IA peut être incorrect.">
            <a:extLst>
              <a:ext uri="{FF2B5EF4-FFF2-40B4-BE49-F238E27FC236}">
                <a16:creationId xmlns:a16="http://schemas.microsoft.com/office/drawing/2014/main" id="{C7C5A141-D065-0733-AC43-E65FEB3870F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3320" y="172332"/>
            <a:ext cx="4602187" cy="881467"/>
          </a:xfrm>
          <a:prstGeom prst="rect">
            <a:avLst/>
          </a:prstGeom>
        </p:spPr>
      </p:pic>
      <p:sp>
        <p:nvSpPr>
          <p:cNvPr id="7" name="ZoneTexte 6">
            <a:extLst>
              <a:ext uri="{FF2B5EF4-FFF2-40B4-BE49-F238E27FC236}">
                <a16:creationId xmlns:a16="http://schemas.microsoft.com/office/drawing/2014/main" id="{C55AF0BF-8A84-D7E6-85CA-73C48B2D2EAF}"/>
              </a:ext>
            </a:extLst>
          </p:cNvPr>
          <p:cNvSpPr txBox="1"/>
          <p:nvPr/>
        </p:nvSpPr>
        <p:spPr>
          <a:xfrm>
            <a:off x="183320" y="1640869"/>
            <a:ext cx="5813444" cy="2308324"/>
          </a:xfrm>
          <a:prstGeom prst="rect">
            <a:avLst/>
          </a:prstGeom>
          <a:noFill/>
        </p:spPr>
        <p:txBody>
          <a:bodyPr wrap="square" rtlCol="0">
            <a:spAutoFit/>
          </a:bodyPr>
          <a:lstStyle/>
          <a:p>
            <a:pPr algn="ctr"/>
            <a:r>
              <a:rPr lang="fr-FR" sz="4800" b="1">
                <a:solidFill>
                  <a:schemeClr val="bg1"/>
                </a:solidFill>
                <a:latin typeface="Calibri" panose="020F0502020204030204" pitchFamily="34" charset="0"/>
                <a:ea typeface="Calibri" panose="020F0502020204030204" pitchFamily="34" charset="0"/>
                <a:cs typeface="Calibri" panose="020F0502020204030204" pitchFamily="34" charset="0"/>
              </a:rPr>
              <a:t>Aide à la décision </a:t>
            </a:r>
          </a:p>
          <a:p>
            <a:pPr algn="ctr"/>
            <a:r>
              <a:rPr lang="fr-FR" sz="4800" b="1">
                <a:solidFill>
                  <a:schemeClr val="bg1"/>
                </a:solidFill>
                <a:latin typeface="Calibri" panose="020F0502020204030204" pitchFamily="34" charset="0"/>
                <a:ea typeface="Calibri" panose="020F0502020204030204" pitchFamily="34" charset="0"/>
                <a:cs typeface="Calibri" panose="020F0502020204030204" pitchFamily="34" charset="0"/>
              </a:rPr>
              <a:t>et priorisation des projets</a:t>
            </a:r>
          </a:p>
        </p:txBody>
      </p:sp>
      <p:sp>
        <p:nvSpPr>
          <p:cNvPr id="3" name="Rectangle 2">
            <a:extLst>
              <a:ext uri="{FF2B5EF4-FFF2-40B4-BE49-F238E27FC236}">
                <a16:creationId xmlns:a16="http://schemas.microsoft.com/office/drawing/2014/main" id="{56F988B8-3CD6-D499-7A72-EA45F790036B}"/>
              </a:ext>
            </a:extLst>
          </p:cNvPr>
          <p:cNvSpPr/>
          <p:nvPr/>
        </p:nvSpPr>
        <p:spPr>
          <a:xfrm>
            <a:off x="0" y="4404614"/>
            <a:ext cx="12192000" cy="2527814"/>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pic>
        <p:nvPicPr>
          <p:cNvPr id="2" name="Image 1">
            <a:extLst>
              <a:ext uri="{FF2B5EF4-FFF2-40B4-BE49-F238E27FC236}">
                <a16:creationId xmlns:a16="http://schemas.microsoft.com/office/drawing/2014/main" id="{3EB8F1E0-0BCA-C4DB-2E6D-11341BDAC0EC}"/>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723595" y="4399661"/>
            <a:ext cx="10780238" cy="2308324"/>
          </a:xfrm>
          <a:prstGeom prst="rect">
            <a:avLst/>
          </a:prstGeom>
        </p:spPr>
      </p:pic>
      <p:sp>
        <p:nvSpPr>
          <p:cNvPr id="4" name="ZoneTexte 3">
            <a:extLst>
              <a:ext uri="{FF2B5EF4-FFF2-40B4-BE49-F238E27FC236}">
                <a16:creationId xmlns:a16="http://schemas.microsoft.com/office/drawing/2014/main" id="{64A99FBF-0346-3D8B-4131-86FD2E78BB14}"/>
              </a:ext>
            </a:extLst>
          </p:cNvPr>
          <p:cNvSpPr txBox="1"/>
          <p:nvPr/>
        </p:nvSpPr>
        <p:spPr>
          <a:xfrm>
            <a:off x="223293" y="6602815"/>
            <a:ext cx="12014791" cy="323165"/>
          </a:xfrm>
          <a:prstGeom prst="rect">
            <a:avLst/>
          </a:prstGeom>
          <a:noFill/>
        </p:spPr>
        <p:txBody>
          <a:bodyPr wrap="square" rtlCol="0">
            <a:spAutoFit/>
          </a:bodyPr>
          <a:lstStyle/>
          <a:p>
            <a:r>
              <a:rPr lang="fr-FR" sz="1500" b="1"/>
              <a:t>Avec le précieux soutien des Ministères de la Transition Ecologique et de l’Aménagement du Territoire, et de l’Autorité Environnementale</a:t>
            </a:r>
          </a:p>
        </p:txBody>
      </p:sp>
    </p:spTree>
    <p:extLst>
      <p:ext uri="{BB962C8B-B14F-4D97-AF65-F5344CB8AC3E}">
        <p14:creationId xmlns:p14="http://schemas.microsoft.com/office/powerpoint/2010/main" val="36245519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4C9ED0-4D4E-8C9D-06CB-16F1C67055B9}"/>
              </a:ext>
            </a:extLst>
          </p:cNvPr>
          <p:cNvSpPr>
            <a:spLocks noGrp="1"/>
          </p:cNvSpPr>
          <p:nvPr>
            <p:ph type="title"/>
          </p:nvPr>
        </p:nvSpPr>
        <p:spPr>
          <a:xfrm>
            <a:off x="391886" y="227137"/>
            <a:ext cx="10515600" cy="1325563"/>
          </a:xfrm>
        </p:spPr>
        <p:txBody>
          <a:bodyPr/>
          <a:lstStyle/>
          <a:p>
            <a:r>
              <a:rPr lang="fr-FR" b="1">
                <a:solidFill>
                  <a:srgbClr val="00AACD"/>
                </a:solidFill>
                <a:latin typeface="Calibri" panose="020F0502020204030204" pitchFamily="34" charset="0"/>
                <a:ea typeface="Calibri" panose="020F0502020204030204" pitchFamily="34" charset="0"/>
                <a:cs typeface="Calibri" panose="020F0502020204030204" pitchFamily="34" charset="0"/>
              </a:rPr>
              <a:t>Comment l’utiliser ?</a:t>
            </a:r>
          </a:p>
        </p:txBody>
      </p:sp>
      <p:pic>
        <p:nvPicPr>
          <p:cNvPr id="4" name="Image 3" descr="Une image contenant Police, Graphique, capture d’écran, graphisme&#10;&#10;Le contenu généré par l’IA peut être incorrect.">
            <a:extLst>
              <a:ext uri="{FF2B5EF4-FFF2-40B4-BE49-F238E27FC236}">
                <a16:creationId xmlns:a16="http://schemas.microsoft.com/office/drawing/2014/main" id="{81AE5FD5-EB0B-C9C7-ABC8-CB30CDEB3FA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10725" y="205862"/>
            <a:ext cx="2343150" cy="449015"/>
          </a:xfrm>
          <a:prstGeom prst="rect">
            <a:avLst/>
          </a:prstGeom>
        </p:spPr>
      </p:pic>
      <p:sp>
        <p:nvSpPr>
          <p:cNvPr id="5" name="ZoneTexte 4">
            <a:extLst>
              <a:ext uri="{FF2B5EF4-FFF2-40B4-BE49-F238E27FC236}">
                <a16:creationId xmlns:a16="http://schemas.microsoft.com/office/drawing/2014/main" id="{EA2F55CE-A7B4-71DA-51FB-E5A548262F31}"/>
              </a:ext>
            </a:extLst>
          </p:cNvPr>
          <p:cNvSpPr txBox="1"/>
          <p:nvPr/>
        </p:nvSpPr>
        <p:spPr>
          <a:xfrm>
            <a:off x="544286" y="1859532"/>
            <a:ext cx="5572656" cy="3539430"/>
          </a:xfrm>
          <a:prstGeom prst="rect">
            <a:avLst/>
          </a:prstGeom>
          <a:noFill/>
        </p:spPr>
        <p:txBody>
          <a:bodyPr wrap="square" numCol="1" rtlCol="0">
            <a:spAutoFit/>
          </a:bodyPr>
          <a:lstStyle/>
          <a:p>
            <a:pPr algn="just"/>
            <a:r>
              <a:rPr lang="fr-FR" sz="1400">
                <a:latin typeface="Calibri" panose="020F0502020204030204" pitchFamily="34" charset="0"/>
                <a:ea typeface="Calibri" panose="020F0502020204030204" pitchFamily="34" charset="0"/>
                <a:cs typeface="Calibri" panose="020F0502020204030204" pitchFamily="34" charset="0"/>
              </a:rPr>
              <a:t>Au moment d’orienter ou faire bifurquer vos projets, à l’occasion de l’élaboration ou de la révision de votre Programmation Pluriannuelle d’Investissements (PPI), lors de la rédaction de vos documents d’urbanisme (PADD, PLUi, SCoT…), et pour contribuer à la planification écologique impulsée par les programmes de l’Etat (COP régionales, CRTE, Budgets verts…), vous disposez avec CAP Territoires Durables d’un guide d’aide à la décision, sous la forme d’une </a:t>
            </a:r>
            <a:r>
              <a:rPr lang="fr-FR" sz="1400" b="1">
                <a:latin typeface="Calibri" panose="020F0502020204030204" pitchFamily="34" charset="0"/>
                <a:ea typeface="Calibri" panose="020F0502020204030204" pitchFamily="34" charset="0"/>
                <a:cs typeface="Calibri" panose="020F0502020204030204" pitchFamily="34" charset="0"/>
              </a:rPr>
              <a:t>liste de questionnements essentiels</a:t>
            </a:r>
            <a:r>
              <a:rPr lang="fr-FR" sz="1400">
                <a:latin typeface="Calibri" panose="020F0502020204030204" pitchFamily="34" charset="0"/>
                <a:ea typeface="Calibri" panose="020F0502020204030204" pitchFamily="34" charset="0"/>
                <a:cs typeface="Calibri" panose="020F0502020204030204" pitchFamily="34" charset="0"/>
              </a:rPr>
              <a:t>, pour vérifier la résilience des projets et la pérennité des investissements. </a:t>
            </a:r>
          </a:p>
          <a:p>
            <a:pPr algn="just"/>
            <a:endParaRPr lang="fr-FR" sz="1400">
              <a:latin typeface="Calibri" panose="020F0502020204030204" pitchFamily="34" charset="0"/>
              <a:ea typeface="Calibri" panose="020F0502020204030204" pitchFamily="34" charset="0"/>
              <a:cs typeface="Calibri" panose="020F0502020204030204" pitchFamily="34" charset="0"/>
            </a:endParaRPr>
          </a:p>
          <a:p>
            <a:pPr algn="just"/>
            <a:r>
              <a:rPr lang="fr-FR" sz="1400">
                <a:latin typeface="Calibri" panose="020F0502020204030204" pitchFamily="34" charset="0"/>
                <a:ea typeface="Calibri" panose="020F0502020204030204" pitchFamily="34" charset="0"/>
                <a:cs typeface="Calibri" panose="020F0502020204030204" pitchFamily="34" charset="0"/>
              </a:rPr>
              <a:t>Cette étape doit s’appuyer sur un diagnostic plus complet des enjeux locaux. La rubrique « Connaitre » </a:t>
            </a:r>
            <a:r>
              <a:rPr lang="fr-FR" sz="1400">
                <a:latin typeface="Calibri" panose="020F0502020204030204" pitchFamily="34" charset="0"/>
                <a:ea typeface="Calibri" panose="020F0502020204030204" pitchFamily="34" charset="0"/>
                <a:cs typeface="Calibri" panose="020F0502020204030204" pitchFamily="34" charset="0"/>
                <a:hlinkClick r:id="rId3"/>
              </a:rPr>
              <a:t>sur le site CAP Territoires Durables</a:t>
            </a:r>
            <a:r>
              <a:rPr lang="fr-FR" sz="1400">
                <a:latin typeface="Calibri" panose="020F0502020204030204" pitchFamily="34" charset="0"/>
                <a:ea typeface="Calibri" panose="020F0502020204030204" pitchFamily="34" charset="0"/>
                <a:cs typeface="Calibri" panose="020F0502020204030204" pitchFamily="34" charset="0"/>
              </a:rPr>
              <a:t> vous propose plusieurs panoramas (environnement, socio-économique, risques, ressources) pour renforcer cette vision stratégique locale. L’avant dernière colonne de chaque tableau de cette aide propose un numéro d’indicateur qui renvoie à ceux des différents panoramas du diagnostic. </a:t>
            </a:r>
          </a:p>
        </p:txBody>
      </p:sp>
      <p:sp>
        <p:nvSpPr>
          <p:cNvPr id="6" name="ZoneTexte 5">
            <a:extLst>
              <a:ext uri="{FF2B5EF4-FFF2-40B4-BE49-F238E27FC236}">
                <a16:creationId xmlns:a16="http://schemas.microsoft.com/office/drawing/2014/main" id="{E02CDB24-D562-9A7C-FD54-3B10A5E4E755}"/>
              </a:ext>
            </a:extLst>
          </p:cNvPr>
          <p:cNvSpPr txBox="1"/>
          <p:nvPr/>
        </p:nvSpPr>
        <p:spPr>
          <a:xfrm>
            <a:off x="6570888" y="1859532"/>
            <a:ext cx="5076826" cy="1815882"/>
          </a:xfrm>
          <a:prstGeom prst="rect">
            <a:avLst/>
          </a:prstGeom>
          <a:noFill/>
          <a:ln w="28575">
            <a:solidFill>
              <a:srgbClr val="00AACD"/>
            </a:solidFill>
          </a:ln>
        </p:spPr>
        <p:txBody>
          <a:bodyPr wrap="square" rtlCol="0">
            <a:spAutoFit/>
          </a:bodyPr>
          <a:lstStyle/>
          <a:p>
            <a:pPr algn="just"/>
            <a:r>
              <a:rPr lang="fr-FR" sz="1400">
                <a:latin typeface="Calibri" panose="020F0502020204030204" pitchFamily="34" charset="0"/>
                <a:ea typeface="Calibri" panose="020F0502020204030204" pitchFamily="34" charset="0"/>
                <a:cs typeface="Calibri" panose="020F0502020204030204" pitchFamily="34" charset="0"/>
              </a:rPr>
              <a:t>La grille de questionnements est totalement</a:t>
            </a:r>
            <a:r>
              <a:rPr lang="fr-FR" sz="1400" b="1">
                <a:latin typeface="Calibri" panose="020F0502020204030204" pitchFamily="34" charset="0"/>
                <a:ea typeface="Calibri" panose="020F0502020204030204" pitchFamily="34" charset="0"/>
                <a:cs typeface="Calibri" panose="020F0502020204030204" pitchFamily="34" charset="0"/>
              </a:rPr>
              <a:t> adaptable aux enjeux de votre propre territoire.</a:t>
            </a:r>
            <a:r>
              <a:rPr lang="fr-FR" sz="1400">
                <a:latin typeface="Calibri" panose="020F0502020204030204" pitchFamily="34" charset="0"/>
                <a:ea typeface="Calibri" panose="020F0502020204030204" pitchFamily="34" charset="0"/>
                <a:cs typeface="Calibri" panose="020F0502020204030204" pitchFamily="34" charset="0"/>
              </a:rPr>
              <a:t> Il est possible d’ajouter, de supprimer ou de réécrire les questions.  Il est aussi possible d’attribuer une notation et de pondérer les items en fonction du projet de territoire, des orientations politiques et des priorités issues du diagnostic.  C’est l’occasion d’engager au préalable une discussion entre élus et de mobiliser largement autour d’une nouvelle trajectoire.</a:t>
            </a:r>
          </a:p>
        </p:txBody>
      </p:sp>
      <p:sp>
        <p:nvSpPr>
          <p:cNvPr id="3" name="ZoneTexte 2">
            <a:extLst>
              <a:ext uri="{FF2B5EF4-FFF2-40B4-BE49-F238E27FC236}">
                <a16:creationId xmlns:a16="http://schemas.microsoft.com/office/drawing/2014/main" id="{14703D9E-9E2E-A94C-73FA-5A2E7529C453}"/>
              </a:ext>
            </a:extLst>
          </p:cNvPr>
          <p:cNvSpPr txBox="1"/>
          <p:nvPr/>
        </p:nvSpPr>
        <p:spPr>
          <a:xfrm>
            <a:off x="6570889" y="3873437"/>
            <a:ext cx="5076825" cy="1308050"/>
          </a:xfrm>
          <a:prstGeom prst="rect">
            <a:avLst/>
          </a:prstGeom>
          <a:noFill/>
        </p:spPr>
        <p:txBody>
          <a:bodyPr wrap="square" rtlCol="0">
            <a:spAutoFit/>
          </a:bodyPr>
          <a:lstStyle/>
          <a:p>
            <a:pPr algn="ctr"/>
            <a:r>
              <a:rPr lang="fr-FR" b="1">
                <a:solidFill>
                  <a:srgbClr val="00AACD"/>
                </a:solidFill>
                <a:latin typeface="Calibri" panose="020F0502020204030204" pitchFamily="34" charset="0"/>
                <a:ea typeface="Calibri" panose="020F0502020204030204" pitchFamily="34" charset="0"/>
                <a:cs typeface="Calibri" panose="020F0502020204030204" pitchFamily="34" charset="0"/>
              </a:rPr>
              <a:t>Sommaire</a:t>
            </a:r>
          </a:p>
          <a:p>
            <a:pPr algn="ctr"/>
            <a:endParaRPr lang="fr-FR" sz="500" b="1">
              <a:latin typeface="Calibri" panose="020F0502020204030204" pitchFamily="34" charset="0"/>
              <a:ea typeface="Calibri" panose="020F0502020204030204" pitchFamily="34" charset="0"/>
              <a:cs typeface="Calibri" panose="020F0502020204030204" pitchFamily="34" charset="0"/>
            </a:endParaRPr>
          </a:p>
          <a:p>
            <a:pPr algn="ctr"/>
            <a:r>
              <a:rPr lang="fr-FR" sz="1400" b="1">
                <a:latin typeface="Calibri" panose="020F0502020204030204" pitchFamily="34" charset="0"/>
                <a:ea typeface="Calibri" panose="020F0502020204030204" pitchFamily="34" charset="0"/>
                <a:cs typeface="Calibri" panose="020F0502020204030204" pitchFamily="34" charset="0"/>
              </a:rPr>
              <a:t>Impacts sur l’environnement </a:t>
            </a:r>
            <a:r>
              <a:rPr lang="fr-FR" sz="1400">
                <a:latin typeface="Calibri" panose="020F0502020204030204" pitchFamily="34" charset="0"/>
                <a:ea typeface="Calibri" panose="020F0502020204030204" pitchFamily="34" charset="0"/>
                <a:cs typeface="Calibri" panose="020F0502020204030204" pitchFamily="34" charset="0"/>
              </a:rPr>
              <a:t>: p3</a:t>
            </a:r>
          </a:p>
          <a:p>
            <a:pPr algn="ctr"/>
            <a:r>
              <a:rPr lang="fr-FR" sz="1400" b="1">
                <a:latin typeface="Calibri" panose="020F0502020204030204" pitchFamily="34" charset="0"/>
                <a:ea typeface="Calibri" panose="020F0502020204030204" pitchFamily="34" charset="0"/>
                <a:cs typeface="Calibri" panose="020F0502020204030204" pitchFamily="34" charset="0"/>
              </a:rPr>
              <a:t>Impacts socio-économiques </a:t>
            </a:r>
            <a:r>
              <a:rPr lang="fr-FR" sz="1400">
                <a:latin typeface="Calibri" panose="020F0502020204030204" pitchFamily="34" charset="0"/>
                <a:ea typeface="Calibri" panose="020F0502020204030204" pitchFamily="34" charset="0"/>
                <a:cs typeface="Calibri" panose="020F0502020204030204" pitchFamily="34" charset="0"/>
              </a:rPr>
              <a:t>: p4</a:t>
            </a:r>
          </a:p>
          <a:p>
            <a:pPr algn="ctr"/>
            <a:r>
              <a:rPr lang="fr-FR" sz="1400" b="1">
                <a:latin typeface="Calibri" panose="020F0502020204030204" pitchFamily="34" charset="0"/>
                <a:ea typeface="Calibri" panose="020F0502020204030204" pitchFamily="34" charset="0"/>
                <a:cs typeface="Calibri" panose="020F0502020204030204" pitchFamily="34" charset="0"/>
              </a:rPr>
              <a:t>Prise en compte des risques pour l’adaptation </a:t>
            </a:r>
            <a:r>
              <a:rPr lang="fr-FR" sz="1400">
                <a:latin typeface="Calibri" panose="020F0502020204030204" pitchFamily="34" charset="0"/>
                <a:ea typeface="Calibri" panose="020F0502020204030204" pitchFamily="34" charset="0"/>
                <a:cs typeface="Calibri" panose="020F0502020204030204" pitchFamily="34" charset="0"/>
              </a:rPr>
              <a:t>: p5</a:t>
            </a:r>
          </a:p>
          <a:p>
            <a:pPr algn="ctr"/>
            <a:r>
              <a:rPr lang="fr-FR" sz="1400" b="1">
                <a:latin typeface="Calibri" panose="020F0502020204030204" pitchFamily="34" charset="0"/>
                <a:ea typeface="Calibri" panose="020F0502020204030204" pitchFamily="34" charset="0"/>
                <a:cs typeface="Calibri" panose="020F0502020204030204" pitchFamily="34" charset="0"/>
              </a:rPr>
              <a:t>Prise en compte des ressources </a:t>
            </a:r>
            <a:r>
              <a:rPr lang="fr-FR" sz="1400">
                <a:latin typeface="Calibri" panose="020F0502020204030204" pitchFamily="34" charset="0"/>
                <a:ea typeface="Calibri" panose="020F0502020204030204" pitchFamily="34" charset="0"/>
                <a:cs typeface="Calibri" panose="020F0502020204030204" pitchFamily="34" charset="0"/>
              </a:rPr>
              <a:t>: p6</a:t>
            </a:r>
          </a:p>
        </p:txBody>
      </p:sp>
    </p:spTree>
    <p:extLst>
      <p:ext uri="{BB962C8B-B14F-4D97-AF65-F5344CB8AC3E}">
        <p14:creationId xmlns:p14="http://schemas.microsoft.com/office/powerpoint/2010/main" val="81766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a:extLst>
              <a:ext uri="{FF2B5EF4-FFF2-40B4-BE49-F238E27FC236}">
                <a16:creationId xmlns:a16="http://schemas.microsoft.com/office/drawing/2014/main" id="{7E06714A-5570-8D16-5095-B15DBBB228F8}"/>
              </a:ext>
            </a:extLst>
          </p:cNvPr>
          <p:cNvGraphicFramePr>
            <a:graphicFrameLocks noGrp="1"/>
          </p:cNvGraphicFramePr>
          <p:nvPr>
            <p:extLst>
              <p:ext uri="{D42A27DB-BD31-4B8C-83A1-F6EECF244321}">
                <p14:modId xmlns:p14="http://schemas.microsoft.com/office/powerpoint/2010/main" val="1705273191"/>
              </p:ext>
            </p:extLst>
          </p:nvPr>
        </p:nvGraphicFramePr>
        <p:xfrm>
          <a:off x="512835" y="1000125"/>
          <a:ext cx="11356830" cy="5272482"/>
        </p:xfrm>
        <a:graphic>
          <a:graphicData uri="http://schemas.openxmlformats.org/drawingml/2006/table">
            <a:tbl>
              <a:tblPr>
                <a:effectLst/>
                <a:tableStyleId>{5C22544A-7EE6-4342-B048-85BDC9FD1C3A}</a:tableStyleId>
              </a:tblPr>
              <a:tblGrid>
                <a:gridCol w="109507">
                  <a:extLst>
                    <a:ext uri="{9D8B030D-6E8A-4147-A177-3AD203B41FA5}">
                      <a16:colId xmlns:a16="http://schemas.microsoft.com/office/drawing/2014/main" val="148106516"/>
                    </a:ext>
                  </a:extLst>
                </a:gridCol>
                <a:gridCol w="33020">
                  <a:extLst>
                    <a:ext uri="{9D8B030D-6E8A-4147-A177-3AD203B41FA5}">
                      <a16:colId xmlns:a16="http://schemas.microsoft.com/office/drawing/2014/main" val="2702406527"/>
                    </a:ext>
                  </a:extLst>
                </a:gridCol>
                <a:gridCol w="4438650">
                  <a:extLst>
                    <a:ext uri="{9D8B030D-6E8A-4147-A177-3AD203B41FA5}">
                      <a16:colId xmlns:a16="http://schemas.microsoft.com/office/drawing/2014/main" val="2146009581"/>
                    </a:ext>
                  </a:extLst>
                </a:gridCol>
                <a:gridCol w="1133475">
                  <a:extLst>
                    <a:ext uri="{9D8B030D-6E8A-4147-A177-3AD203B41FA5}">
                      <a16:colId xmlns:a16="http://schemas.microsoft.com/office/drawing/2014/main" val="3904431160"/>
                    </a:ext>
                  </a:extLst>
                </a:gridCol>
                <a:gridCol w="1038225">
                  <a:extLst>
                    <a:ext uri="{9D8B030D-6E8A-4147-A177-3AD203B41FA5}">
                      <a16:colId xmlns:a16="http://schemas.microsoft.com/office/drawing/2014/main" val="126367703"/>
                    </a:ext>
                  </a:extLst>
                </a:gridCol>
                <a:gridCol w="981075">
                  <a:extLst>
                    <a:ext uri="{9D8B030D-6E8A-4147-A177-3AD203B41FA5}">
                      <a16:colId xmlns:a16="http://schemas.microsoft.com/office/drawing/2014/main" val="356462876"/>
                    </a:ext>
                  </a:extLst>
                </a:gridCol>
                <a:gridCol w="1052503">
                  <a:extLst>
                    <a:ext uri="{9D8B030D-6E8A-4147-A177-3AD203B41FA5}">
                      <a16:colId xmlns:a16="http://schemas.microsoft.com/office/drawing/2014/main" val="2639204363"/>
                    </a:ext>
                  </a:extLst>
                </a:gridCol>
                <a:gridCol w="1673025">
                  <a:extLst>
                    <a:ext uri="{9D8B030D-6E8A-4147-A177-3AD203B41FA5}">
                      <a16:colId xmlns:a16="http://schemas.microsoft.com/office/drawing/2014/main" val="3202830958"/>
                    </a:ext>
                  </a:extLst>
                </a:gridCol>
                <a:gridCol w="897350">
                  <a:extLst>
                    <a:ext uri="{9D8B030D-6E8A-4147-A177-3AD203B41FA5}">
                      <a16:colId xmlns:a16="http://schemas.microsoft.com/office/drawing/2014/main" val="2890790697"/>
                    </a:ext>
                  </a:extLst>
                </a:gridCol>
              </a:tblGrid>
              <a:tr h="895683">
                <a:tc gridSpan="3">
                  <a:txBody>
                    <a:bodyPr/>
                    <a:lstStyle/>
                    <a:p>
                      <a:pPr algn="ctr" fontAlgn="ctr"/>
                      <a:r>
                        <a:rPr lang="fr-FR" sz="2000" b="1"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rPr>
                        <a:t>Le projet contribuerait-il à…</a:t>
                      </a:r>
                      <a:endParaRPr lang="fr-FR" sz="2000" b="1" i="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69B4"/>
                    </a:solidFill>
                  </a:tcPr>
                </a:tc>
                <a:tc hMerge="1">
                  <a:txBody>
                    <a:bodyPr/>
                    <a:lstStyle/>
                    <a:p>
                      <a:endParaRPr lang="fr-FR"/>
                    </a:p>
                  </a:txBody>
                  <a:tcPr/>
                </a:tc>
                <a:tc hMerge="1">
                  <a:txBody>
                    <a:bodyPr/>
                    <a:lstStyle/>
                    <a:p>
                      <a:pPr algn="ctr" fontAlgn="ctr"/>
                      <a:endParaRPr lang="fr-FR" sz="1400" b="1" i="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69B4"/>
                    </a:solidFill>
                  </a:tcPr>
                </a:tc>
                <a:tc>
                  <a:txBody>
                    <a:bodyPr/>
                    <a:lstStyle/>
                    <a:p>
                      <a:pPr algn="ctr" fontAlgn="ctr"/>
                      <a:r>
                        <a:rPr lang="fr-FR" sz="1200" b="1"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rPr>
                        <a:t>Positif</a:t>
                      </a:r>
                      <a:endParaRPr lang="fr-FR" sz="1200" b="1" i="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69B4"/>
                    </a:solidFill>
                  </a:tcPr>
                </a:tc>
                <a:tc>
                  <a:txBody>
                    <a:bodyPr/>
                    <a:lstStyle/>
                    <a:p>
                      <a:pPr algn="ctr" fontAlgn="ctr"/>
                      <a:r>
                        <a:rPr lang="fr-FR" sz="1200" b="1"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rPr>
                        <a:t>Neutre</a:t>
                      </a:r>
                      <a:endParaRPr lang="fr-FR" sz="1200" b="1" i="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69B4"/>
                    </a:solidFill>
                  </a:tcPr>
                </a:tc>
                <a:tc>
                  <a:txBody>
                    <a:bodyPr/>
                    <a:lstStyle/>
                    <a:p>
                      <a:pPr algn="ctr" fontAlgn="ctr"/>
                      <a:r>
                        <a:rPr lang="fr-FR" sz="1200" b="1"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rPr>
                        <a:t>Négatif</a:t>
                      </a:r>
                      <a:endParaRPr lang="fr-FR" sz="1200" b="1" i="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69B4"/>
                    </a:solidFill>
                  </a:tcPr>
                </a:tc>
                <a:tc>
                  <a:txBody>
                    <a:bodyPr/>
                    <a:lstStyle/>
                    <a:p>
                      <a:pPr algn="ctr" fontAlgn="ctr"/>
                      <a:r>
                        <a:rPr lang="fr-FR" sz="1200" b="1"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rPr>
                        <a:t>Non renseigné</a:t>
                      </a:r>
                      <a:endParaRPr lang="fr-FR" sz="1200" b="1" i="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69B4"/>
                    </a:solidFill>
                  </a:tcPr>
                </a:tc>
                <a:tc>
                  <a:txBody>
                    <a:bodyPr/>
                    <a:lstStyle/>
                    <a:p>
                      <a:pPr algn="ctr" fontAlgn="ctr"/>
                      <a:r>
                        <a:rPr lang="fr-FR" sz="1200" b="1"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rPr>
                        <a:t>Se référer au </a:t>
                      </a:r>
                      <a:br>
                        <a:rPr lang="fr-FR" sz="1200" b="1"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rPr>
                      </a:br>
                      <a:r>
                        <a:rPr lang="fr-FR" sz="1200" b="1"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rPr>
                        <a:t>diagnostic de territoire </a:t>
                      </a:r>
                      <a:br>
                        <a:rPr lang="fr-FR" sz="1200" b="1"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rPr>
                      </a:br>
                      <a:r>
                        <a:rPr lang="fr-FR" sz="1200" b="1"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rPr>
                        <a:t>Indicateurs n°</a:t>
                      </a:r>
                      <a:endParaRPr lang="fr-FR" sz="1200" b="1" i="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69B4"/>
                    </a:solidFill>
                  </a:tcPr>
                </a:tc>
                <a:tc>
                  <a:txBody>
                    <a:bodyPr/>
                    <a:lstStyle/>
                    <a:p>
                      <a:pPr algn="ctr" fontAlgn="ctr"/>
                      <a:r>
                        <a:rPr lang="fr-FR" sz="1200" b="1"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rPr>
                        <a:t>Budget Vert</a:t>
                      </a:r>
                      <a:endParaRPr lang="fr-FR" sz="1200" b="1" i="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69B4"/>
                    </a:solidFill>
                  </a:tcPr>
                </a:tc>
                <a:extLst>
                  <a:ext uri="{0D108BD9-81ED-4DB2-BD59-A6C34878D82A}">
                    <a16:rowId xmlns:a16="http://schemas.microsoft.com/office/drawing/2014/main" val="40466067"/>
                  </a:ext>
                </a:extLst>
              </a:tr>
              <a:tr h="228080">
                <a:tc gridSpan="3">
                  <a:txBody>
                    <a:bodyPr/>
                    <a:lstStyle/>
                    <a:p>
                      <a:pPr algn="ctr" fontAlgn="ctr"/>
                      <a:r>
                        <a:rPr lang="fr-FR" sz="1100" b="1"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rPr>
                        <a:t>Biodiversité</a:t>
                      </a:r>
                      <a:endParaRPr lang="fr-FR" sz="1100" b="1" i="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hMerge="1">
                  <a:txBody>
                    <a:bodyPr/>
                    <a:lstStyle/>
                    <a:p>
                      <a:endParaRPr lang="fr-FR"/>
                    </a:p>
                  </a:txBody>
                  <a:tcPr/>
                </a:tc>
                <a:tc hMerge="1">
                  <a:txBody>
                    <a:bodyPr/>
                    <a:lstStyle/>
                    <a:p>
                      <a:pPr algn="ctr" fontAlgn="ctr"/>
                      <a:endParaRPr lang="fr-FR" sz="1100" b="1" i="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extLst>
                  <a:ext uri="{0D108BD9-81ED-4DB2-BD59-A6C34878D82A}">
                    <a16:rowId xmlns:a16="http://schemas.microsoft.com/office/drawing/2014/main" val="426885814"/>
                  </a:ext>
                </a:extLst>
              </a:tr>
              <a:tr h="228080">
                <a:tc gridSpan="2">
                  <a:txBody>
                    <a:bodyPr/>
                    <a:lstStyle/>
                    <a:p>
                      <a:pPr algn="l" fontAlgn="ctr"/>
                      <a:r>
                        <a:rPr lang="fr-FR" sz="1100" u="none" strike="noStrike">
                          <a:effectLst/>
                        </a:rPr>
                        <a:t> </a:t>
                      </a:r>
                      <a:endParaRPr lang="fr-FR" sz="1100" b="0" i="0" u="none" strike="noStrike">
                        <a:solidFill>
                          <a:srgbClr val="000000"/>
                        </a:solidFill>
                        <a:effectLst/>
                        <a:latin typeface="Aptos Narrow" panose="020B0004020202020204" pitchFamily="34" charset="0"/>
                      </a:endParaRPr>
                    </a:p>
                  </a:txBody>
                  <a:tcPr marL="7620" marR="7620" marT="762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hMerge="1">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Renforcer les espèces et les habitats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Renforcer les espèces et les habitats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85000"/>
                      </a:schemeClr>
                    </a:solidFill>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b"/>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1</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Axe 6</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158358183"/>
                  </a:ext>
                </a:extLst>
              </a:tr>
              <a:tr h="228080">
                <a:tc gridSpan="2">
                  <a:txBody>
                    <a:bodyPr/>
                    <a:lstStyle/>
                    <a:p>
                      <a:pPr algn="l" fontAlgn="ctr"/>
                      <a:r>
                        <a:rPr lang="fr-FR" sz="1100" u="none" strike="noStrike">
                          <a:effectLst/>
                        </a:rPr>
                        <a:t> </a:t>
                      </a:r>
                      <a:endParaRPr lang="fr-FR" sz="1100" b="0" i="0" u="none" strike="noStrike">
                        <a:solidFill>
                          <a:srgbClr val="000000"/>
                        </a:solidFill>
                        <a:effectLst/>
                        <a:latin typeface="Aptos Narrow" panose="020B0004020202020204" pitchFamily="34" charset="0"/>
                      </a:endParaRPr>
                    </a:p>
                  </a:txBody>
                  <a:tcPr marL="7620" marR="7620" marT="762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hMerge="1">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Renforcer les connexions entre habitats (trames) ?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Renforcer les connexions entre habitats (trames) ?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85000"/>
                      </a:schemeClr>
                    </a:solidFill>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2</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Axe 6</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841667587"/>
                  </a:ext>
                </a:extLst>
              </a:tr>
              <a:tr h="228080">
                <a:tc gridSpan="2">
                  <a:txBody>
                    <a:bodyPr/>
                    <a:lstStyle/>
                    <a:p>
                      <a:pPr algn="l" fontAlgn="ctr"/>
                      <a:r>
                        <a:rPr lang="fr-FR" sz="1100" u="none" strike="noStrike">
                          <a:effectLst/>
                        </a:rPr>
                        <a:t> </a:t>
                      </a:r>
                      <a:endParaRPr lang="fr-FR" sz="1100" b="0" i="0" u="none" strike="noStrike">
                        <a:solidFill>
                          <a:srgbClr val="000000"/>
                        </a:solidFill>
                        <a:effectLst/>
                        <a:latin typeface="Aptos Narrow" panose="020B0004020202020204" pitchFamily="34" charset="0"/>
                      </a:endParaRPr>
                    </a:p>
                  </a:txBody>
                  <a:tcPr marL="7620" marR="7620" marT="762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hMerge="1">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Renforcer le fonctionnement des écosystèmes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Renforcer le fonctionnement des écosystèmes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85000"/>
                      </a:schemeClr>
                    </a:solidFill>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3</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Axe 6</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014702147"/>
                  </a:ext>
                </a:extLst>
              </a:tr>
              <a:tr h="228080">
                <a:tc gridSpan="2">
                  <a:txBody>
                    <a:bodyPr/>
                    <a:lstStyle/>
                    <a:p>
                      <a:pPr algn="l" fontAlgn="ctr"/>
                      <a:r>
                        <a:rPr lang="fr-FR" sz="1100" u="none" strike="noStrike">
                          <a:effectLst/>
                        </a:rPr>
                        <a:t> </a:t>
                      </a:r>
                      <a:endParaRPr lang="fr-FR" sz="1100" b="0" i="0" u="none" strike="noStrike">
                        <a:solidFill>
                          <a:srgbClr val="000000"/>
                        </a:solidFill>
                        <a:effectLst/>
                        <a:latin typeface="Aptos Narrow" panose="020B0004020202020204" pitchFamily="34" charset="0"/>
                      </a:endParaRPr>
                    </a:p>
                  </a:txBody>
                  <a:tcPr marL="7620" marR="7620" marT="762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hMerge="1">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Réduire les pressions exercées sur la biodiversité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Réduire les pressions exercées sur la biodiversité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85000"/>
                      </a:schemeClr>
                    </a:solidFill>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4</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Axe 6</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42266902"/>
                  </a:ext>
                </a:extLst>
              </a:tr>
              <a:tr h="228080">
                <a:tc gridSpan="3">
                  <a:txBody>
                    <a:bodyPr/>
                    <a:lstStyle/>
                    <a:p>
                      <a:pPr algn="ctr" fontAlgn="ctr"/>
                      <a:r>
                        <a:rPr lang="fr-FR" sz="1100" b="1"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rPr>
                        <a:t>Usage des sols</a:t>
                      </a:r>
                      <a:endParaRPr lang="fr-FR" sz="1100" b="1" i="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hMerge="1">
                  <a:txBody>
                    <a:bodyPr/>
                    <a:lstStyle/>
                    <a:p>
                      <a:endParaRPr lang="fr-FR"/>
                    </a:p>
                  </a:txBody>
                  <a:tcPr/>
                </a:tc>
                <a:tc hMerge="1">
                  <a:txBody>
                    <a:bodyPr/>
                    <a:lstStyle/>
                    <a:p>
                      <a:pPr algn="ctr" fontAlgn="ctr"/>
                      <a:endParaRPr lang="fr-FR" sz="1100" b="1" i="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l" fontAlgn="ctr"/>
                      <a:r>
                        <a:rPr lang="fr-FR" sz="110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l" fontAlgn="ctr"/>
                      <a:r>
                        <a:rPr lang="fr-FR" sz="110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l" fontAlgn="ctr"/>
                      <a:r>
                        <a:rPr lang="fr-FR" sz="110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l" fontAlgn="ctr"/>
                      <a:r>
                        <a:rPr lang="fr-FR" sz="110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110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110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extLst>
                  <a:ext uri="{0D108BD9-81ED-4DB2-BD59-A6C34878D82A}">
                    <a16:rowId xmlns:a16="http://schemas.microsoft.com/office/drawing/2014/main" val="3700643319"/>
                  </a:ext>
                </a:extLst>
              </a:tr>
              <a:tr h="261857">
                <a:tc>
                  <a:txBody>
                    <a:bodyPr/>
                    <a:lstStyle/>
                    <a:p>
                      <a:pPr algn="l" fontAlgn="ctr"/>
                      <a:r>
                        <a:rPr lang="fr-FR" sz="1100" u="none" strike="noStrike">
                          <a:effectLst/>
                        </a:rPr>
                        <a:t> </a:t>
                      </a:r>
                      <a:endParaRPr lang="fr-FR" sz="1100" b="0" i="0" u="none" strike="noStrike">
                        <a:solidFill>
                          <a:srgbClr val="000000"/>
                        </a:solidFill>
                        <a:effectLst/>
                        <a:latin typeface="Aptos Narrow" panose="020B0004020202020204" pitchFamily="34" charset="0"/>
                      </a:endParaRPr>
                    </a:p>
                  </a:txBody>
                  <a:tcPr marL="7620" marR="7620" marT="762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gridSpan="2">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Eviter l'artificialisation de terres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85000"/>
                      </a:schemeClr>
                    </a:solidFill>
                  </a:tcPr>
                </a:tc>
                <a:tc hMerge="1">
                  <a:txBody>
                    <a:bodyPr/>
                    <a:lstStyle/>
                    <a:p>
                      <a:pPr algn="l" fontAlgn="ct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10, 11, 12</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Axe 6</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65015813"/>
                  </a:ext>
                </a:extLst>
              </a:tr>
              <a:tr h="228080">
                <a:tc>
                  <a:txBody>
                    <a:bodyPr/>
                    <a:lstStyle/>
                    <a:p>
                      <a:pPr algn="l" fontAlgn="ctr"/>
                      <a:r>
                        <a:rPr lang="fr-FR" sz="1100" u="none" strike="noStrike">
                          <a:effectLst/>
                        </a:rPr>
                        <a:t> </a:t>
                      </a:r>
                      <a:endParaRPr lang="fr-FR" sz="1100" b="0" i="0" u="none" strike="noStrike">
                        <a:solidFill>
                          <a:srgbClr val="000000"/>
                        </a:solidFill>
                        <a:effectLst/>
                        <a:latin typeface="Aptos Narrow" panose="020B0004020202020204" pitchFamily="34" charset="0"/>
                      </a:endParaRPr>
                    </a:p>
                  </a:txBody>
                  <a:tcPr marL="7620" marR="7620" marT="762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gridSpan="2">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Renaturer des espaces artificialisés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85000"/>
                      </a:schemeClr>
                    </a:solidFill>
                  </a:tcPr>
                </a:tc>
                <a:tc hMerge="1">
                  <a:txBody>
                    <a:bodyPr/>
                    <a:lstStyle/>
                    <a:p>
                      <a:pPr algn="l" fontAlgn="ct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rPr>
                        <a:t>69</a:t>
                      </a: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Axe 6</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41668594"/>
                  </a:ext>
                </a:extLst>
              </a:tr>
              <a:tr h="228080">
                <a:tc gridSpan="3">
                  <a:txBody>
                    <a:bodyPr/>
                    <a:lstStyle/>
                    <a:p>
                      <a:pPr algn="ctr" fontAlgn="ctr"/>
                      <a:r>
                        <a:rPr lang="fr-FR" sz="1100" b="1"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rPr>
                        <a:t>Cycle de l'eau</a:t>
                      </a:r>
                      <a:endParaRPr lang="fr-FR" sz="1100" b="1" i="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hMerge="1">
                  <a:txBody>
                    <a:bodyPr/>
                    <a:lstStyle/>
                    <a:p>
                      <a:endParaRPr lang="fr-FR"/>
                    </a:p>
                  </a:txBody>
                  <a:tcPr/>
                </a:tc>
                <a:tc hMerge="1">
                  <a:txBody>
                    <a:bodyPr/>
                    <a:lstStyle/>
                    <a:p>
                      <a:pPr algn="ctr" fontAlgn="ctr"/>
                      <a:endParaRPr lang="fr-FR" sz="1100" b="1" i="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l" fontAlgn="ctr"/>
                      <a:r>
                        <a:rPr lang="fr-FR" sz="110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l" fontAlgn="ctr"/>
                      <a:r>
                        <a:rPr lang="fr-FR" sz="110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l" fontAlgn="ctr"/>
                      <a:r>
                        <a:rPr lang="fr-FR" sz="110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l" fontAlgn="ctr"/>
                      <a:r>
                        <a:rPr lang="fr-FR" sz="110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110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110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extLst>
                  <a:ext uri="{0D108BD9-81ED-4DB2-BD59-A6C34878D82A}">
                    <a16:rowId xmlns:a16="http://schemas.microsoft.com/office/drawing/2014/main" val="2859418293"/>
                  </a:ext>
                </a:extLst>
              </a:tr>
              <a:tr h="228080">
                <a:tc>
                  <a:txBody>
                    <a:bodyPr/>
                    <a:lstStyle/>
                    <a:p>
                      <a:pPr algn="l" fontAlgn="ctr"/>
                      <a:r>
                        <a:rPr lang="fr-FR" sz="1100" u="none" strike="noStrike">
                          <a:effectLst/>
                        </a:rPr>
                        <a:t> </a:t>
                      </a:r>
                      <a:endParaRPr lang="fr-FR" sz="1100" b="0" i="0" u="none" strike="noStrike">
                        <a:solidFill>
                          <a:srgbClr val="000000"/>
                        </a:solidFill>
                        <a:effectLst/>
                        <a:latin typeface="Aptos Narrow" panose="020B0004020202020204" pitchFamily="34" charset="0"/>
                      </a:endParaRPr>
                    </a:p>
                  </a:txBody>
                  <a:tcPr marL="7620" marR="7620" marT="762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gridSpan="2">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Infiltrer l'eau dans le sol de la parcelle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85000"/>
                      </a:schemeClr>
                    </a:solidFill>
                  </a:tcPr>
                </a:tc>
                <a:tc hMerge="1">
                  <a:txBody>
                    <a:bodyPr/>
                    <a:lstStyle/>
                    <a:p>
                      <a:pPr algn="l" fontAlgn="ct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rPr>
                        <a:t>69</a:t>
                      </a: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Axes 2, 3, 6</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127275202"/>
                  </a:ext>
                </a:extLst>
              </a:tr>
              <a:tr h="228080">
                <a:tc>
                  <a:txBody>
                    <a:bodyPr/>
                    <a:lstStyle/>
                    <a:p>
                      <a:pPr algn="l" fontAlgn="ctr"/>
                      <a:r>
                        <a:rPr lang="fr-FR" sz="1100" u="none" strike="noStrike">
                          <a:effectLst/>
                        </a:rPr>
                        <a:t> </a:t>
                      </a:r>
                      <a:endParaRPr lang="fr-FR" sz="1100" b="0" i="0" u="none" strike="noStrike">
                        <a:solidFill>
                          <a:srgbClr val="000000"/>
                        </a:solidFill>
                        <a:effectLst/>
                        <a:latin typeface="Aptos Narrow" panose="020B0004020202020204" pitchFamily="34" charset="0"/>
                      </a:endParaRPr>
                    </a:p>
                  </a:txBody>
                  <a:tcPr marL="7620" marR="7620" marT="762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gridSpan="2">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Maîtriser le niveau des prélèvements dans les nappes et cours d'eau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85000"/>
                      </a:schemeClr>
                    </a:solidFill>
                  </a:tcPr>
                </a:tc>
                <a:tc hMerge="1">
                  <a:txBody>
                    <a:bodyPr/>
                    <a:lstStyle/>
                    <a:p>
                      <a:pPr algn="l" fontAlgn="ct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13, 14, 15, 16</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Axe 3</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578147066"/>
                  </a:ext>
                </a:extLst>
              </a:tr>
              <a:tr h="228080">
                <a:tc gridSpan="3">
                  <a:txBody>
                    <a:bodyPr/>
                    <a:lstStyle/>
                    <a:p>
                      <a:pPr algn="ctr" fontAlgn="ctr"/>
                      <a:r>
                        <a:rPr lang="fr-FR" sz="1200" b="1"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rPr>
                        <a:t>Climat</a:t>
                      </a:r>
                      <a:endParaRPr lang="fr-FR" sz="1200" b="1" i="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hMerge="1">
                  <a:txBody>
                    <a:bodyPr/>
                    <a:lstStyle/>
                    <a:p>
                      <a:endParaRPr lang="fr-FR"/>
                    </a:p>
                  </a:txBody>
                  <a:tcPr/>
                </a:tc>
                <a:tc hMerge="1">
                  <a:txBody>
                    <a:bodyPr/>
                    <a:lstStyle/>
                    <a:p>
                      <a:pPr algn="ctr" fontAlgn="ctr"/>
                      <a:endParaRPr lang="fr-FR" sz="1200" b="1" i="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l" fontAlgn="ctr"/>
                      <a:r>
                        <a:rPr lang="fr-FR" sz="120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endParaRPr lang="fr-FR" sz="1200" b="0" i="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l" fontAlgn="ctr"/>
                      <a:r>
                        <a:rPr lang="fr-FR" sz="120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endParaRPr lang="fr-FR" sz="1200" b="0" i="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l" fontAlgn="ctr"/>
                      <a:r>
                        <a:rPr lang="fr-FR" sz="120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endParaRPr lang="fr-FR" sz="1200" b="0" i="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l" fontAlgn="ctr"/>
                      <a:r>
                        <a:rPr lang="fr-FR" sz="120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endParaRPr lang="fr-FR" sz="1200" b="0" i="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120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endParaRPr lang="fr-FR" sz="1200" b="0" i="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120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endParaRPr lang="fr-FR" sz="1200" b="0" i="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extLst>
                  <a:ext uri="{0D108BD9-81ED-4DB2-BD59-A6C34878D82A}">
                    <a16:rowId xmlns:a16="http://schemas.microsoft.com/office/drawing/2014/main" val="2761066812"/>
                  </a:ext>
                </a:extLst>
              </a:tr>
              <a:tr h="228080">
                <a:tc>
                  <a:txBody>
                    <a:bodyPr/>
                    <a:lstStyle/>
                    <a:p>
                      <a:pPr algn="l" fontAlgn="ctr"/>
                      <a:r>
                        <a:rPr lang="fr-FR" sz="1100" u="none" strike="noStrike">
                          <a:effectLst/>
                        </a:rPr>
                        <a:t> </a:t>
                      </a:r>
                      <a:endParaRPr lang="fr-FR" sz="1100" b="0" i="0" u="none" strike="noStrike">
                        <a:solidFill>
                          <a:srgbClr val="000000"/>
                        </a:solidFill>
                        <a:effectLst/>
                        <a:latin typeface="Aptos Narrow" panose="020B0004020202020204" pitchFamily="34" charset="0"/>
                      </a:endParaRPr>
                    </a:p>
                  </a:txBody>
                  <a:tcPr marL="7620" marR="7620" marT="762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gridSpan="2">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Réduire les émissions de gaz à effet de serre du territoire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85000"/>
                      </a:schemeClr>
                    </a:solidFill>
                  </a:tcPr>
                </a:tc>
                <a:tc hMerge="1">
                  <a:txBody>
                    <a:bodyPr/>
                    <a:lstStyle/>
                    <a:p>
                      <a:pPr algn="l" fontAlgn="ct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6, 9</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Axe 1</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18662196"/>
                  </a:ext>
                </a:extLst>
              </a:tr>
              <a:tr h="228080">
                <a:tc>
                  <a:txBody>
                    <a:bodyPr/>
                    <a:lstStyle/>
                    <a:p>
                      <a:pPr algn="l" fontAlgn="ctr"/>
                      <a:r>
                        <a:rPr lang="fr-FR" sz="1100" u="none" strike="noStrike">
                          <a:effectLst/>
                        </a:rPr>
                        <a:t> </a:t>
                      </a:r>
                      <a:endParaRPr lang="fr-FR" sz="1100" b="0" i="0" u="none" strike="noStrike">
                        <a:solidFill>
                          <a:srgbClr val="000000"/>
                        </a:solidFill>
                        <a:effectLst/>
                        <a:latin typeface="Aptos Narrow" panose="020B0004020202020204" pitchFamily="34" charset="0"/>
                      </a:endParaRPr>
                    </a:p>
                  </a:txBody>
                  <a:tcPr marL="7620" marR="7620" marT="762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gridSpan="2">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Réduire les consommations énergétiques du territoire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85000"/>
                      </a:schemeClr>
                    </a:solidFill>
                  </a:tcPr>
                </a:tc>
                <a:tc hMerge="1">
                  <a:txBody>
                    <a:bodyPr/>
                    <a:lstStyle/>
                    <a:p>
                      <a:pPr algn="l" fontAlgn="ct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8</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Axe 1</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917901814"/>
                  </a:ext>
                </a:extLst>
              </a:tr>
              <a:tr h="228080">
                <a:tc>
                  <a:txBody>
                    <a:bodyPr/>
                    <a:lstStyle/>
                    <a:p>
                      <a:pPr algn="l" fontAlgn="ctr"/>
                      <a:r>
                        <a:rPr lang="fr-FR" sz="1100" u="none" strike="noStrike">
                          <a:effectLst/>
                        </a:rPr>
                        <a:t> </a:t>
                      </a:r>
                      <a:endParaRPr lang="fr-FR" sz="1100" b="0" i="0" u="none" strike="noStrike">
                        <a:solidFill>
                          <a:srgbClr val="000000"/>
                        </a:solidFill>
                        <a:effectLst/>
                        <a:latin typeface="Aptos Narrow" panose="020B0004020202020204" pitchFamily="34" charset="0"/>
                      </a:endParaRPr>
                    </a:p>
                  </a:txBody>
                  <a:tcPr marL="7620" marR="7620" marT="762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gridSpan="2">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Reconstituer les puits de carbone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85000"/>
                      </a:schemeClr>
                    </a:solidFill>
                  </a:tcPr>
                </a:tc>
                <a:tc hMerge="1">
                  <a:txBody>
                    <a:bodyPr/>
                    <a:lstStyle/>
                    <a:p>
                      <a:pPr algn="l" fontAlgn="ct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7</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Axe 1</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347065745"/>
                  </a:ext>
                </a:extLst>
              </a:tr>
              <a:tr h="228080">
                <a:tc gridSpan="3">
                  <a:txBody>
                    <a:bodyPr/>
                    <a:lstStyle/>
                    <a:p>
                      <a:pPr algn="ctr" fontAlgn="ctr"/>
                      <a:r>
                        <a:rPr lang="fr-FR" sz="1100" b="1"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rPr>
                        <a:t>Pollutions</a:t>
                      </a:r>
                      <a:endParaRPr lang="fr-FR" sz="1100" b="1" i="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hMerge="1">
                  <a:txBody>
                    <a:bodyPr/>
                    <a:lstStyle/>
                    <a:p>
                      <a:endParaRPr lang="fr-FR"/>
                    </a:p>
                  </a:txBody>
                  <a:tcPr/>
                </a:tc>
                <a:tc hMerge="1">
                  <a:txBody>
                    <a:bodyPr/>
                    <a:lstStyle/>
                    <a:p>
                      <a:pPr algn="ctr" fontAlgn="ctr"/>
                      <a:endParaRPr lang="fr-FR" sz="1100" b="1" i="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l" fontAlgn="ctr"/>
                      <a:r>
                        <a:rPr lang="fr-FR" sz="110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l" fontAlgn="ctr"/>
                      <a:r>
                        <a:rPr lang="fr-FR" sz="110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l" fontAlgn="ctr"/>
                      <a:r>
                        <a:rPr lang="fr-FR" sz="110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l" fontAlgn="ctr"/>
                      <a:r>
                        <a:rPr lang="fr-FR" sz="110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110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110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extLst>
                  <a:ext uri="{0D108BD9-81ED-4DB2-BD59-A6C34878D82A}">
                    <a16:rowId xmlns:a16="http://schemas.microsoft.com/office/drawing/2014/main" val="4236365034"/>
                  </a:ext>
                </a:extLst>
              </a:tr>
              <a:tr h="228080">
                <a:tc>
                  <a:txBody>
                    <a:bodyPr/>
                    <a:lstStyle/>
                    <a:p>
                      <a:pPr algn="l" fontAlgn="ctr"/>
                      <a:r>
                        <a:rPr lang="fr-FR" sz="1100" u="none" strike="noStrike">
                          <a:effectLst/>
                        </a:rPr>
                        <a:t> </a:t>
                      </a:r>
                      <a:endParaRPr lang="fr-FR" sz="1100" b="0" i="0" u="none" strike="noStrike">
                        <a:solidFill>
                          <a:srgbClr val="000000"/>
                        </a:solidFill>
                        <a:effectLst/>
                        <a:latin typeface="Aptos Narrow" panose="020B0004020202020204" pitchFamily="34" charset="0"/>
                      </a:endParaRPr>
                    </a:p>
                  </a:txBody>
                  <a:tcPr marL="7620" marR="7620" marT="762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gridSpan="2">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Améliorer la qualité de l'eau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85000"/>
                      </a:schemeClr>
                    </a:solidFill>
                  </a:tcPr>
                </a:tc>
                <a:tc hMerge="1">
                  <a:txBody>
                    <a:bodyPr/>
                    <a:lstStyle/>
                    <a:p>
                      <a:pPr algn="l" fontAlgn="ct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19</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Axe 3</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018608575"/>
                  </a:ext>
                </a:extLst>
              </a:tr>
              <a:tr h="228080">
                <a:tc>
                  <a:txBody>
                    <a:bodyPr/>
                    <a:lstStyle/>
                    <a:p>
                      <a:pPr algn="l" fontAlgn="ctr"/>
                      <a:r>
                        <a:rPr lang="fr-FR" sz="1100" u="none" strike="noStrike">
                          <a:effectLst/>
                        </a:rPr>
                        <a:t> </a:t>
                      </a:r>
                      <a:endParaRPr lang="fr-FR" sz="1100" b="0" i="0" u="none" strike="noStrike">
                        <a:solidFill>
                          <a:srgbClr val="000000"/>
                        </a:solidFill>
                        <a:effectLst/>
                        <a:latin typeface="Aptos Narrow" panose="020B0004020202020204" pitchFamily="34" charset="0"/>
                      </a:endParaRPr>
                    </a:p>
                  </a:txBody>
                  <a:tcPr marL="7620" marR="7620" marT="762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gridSpan="2">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Améliorer la qualité de l'air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85000"/>
                      </a:schemeClr>
                    </a:solidFill>
                  </a:tcPr>
                </a:tc>
                <a:tc hMerge="1">
                  <a:txBody>
                    <a:bodyPr/>
                    <a:lstStyle/>
                    <a:p>
                      <a:pPr algn="l" fontAlgn="ct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20</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Axe 5</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12544661"/>
                  </a:ext>
                </a:extLst>
              </a:tr>
              <a:tr h="237582">
                <a:tc>
                  <a:txBody>
                    <a:bodyPr/>
                    <a:lstStyle/>
                    <a:p>
                      <a:pPr algn="l" fontAlgn="ctr"/>
                      <a:r>
                        <a:rPr lang="fr-FR" sz="1100" u="none" strike="noStrike">
                          <a:effectLst/>
                        </a:rPr>
                        <a:t> </a:t>
                      </a:r>
                      <a:endParaRPr lang="fr-FR" sz="1100" b="0" i="0" u="none" strike="noStrike">
                        <a:solidFill>
                          <a:srgbClr val="000000"/>
                        </a:solidFill>
                        <a:effectLst/>
                        <a:latin typeface="Aptos Narrow" panose="020B0004020202020204" pitchFamily="34" charset="0"/>
                      </a:endParaRPr>
                    </a:p>
                  </a:txBody>
                  <a:tcPr marL="7620" marR="7620" marT="762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gridSpan="2">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Améliorer la qualité des sols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85000"/>
                      </a:schemeClr>
                    </a:solidFill>
                  </a:tcPr>
                </a:tc>
                <a:tc hMerge="1">
                  <a:txBody>
                    <a:bodyPr/>
                    <a:lstStyle/>
                    <a:p>
                      <a:pPr algn="l" fontAlgn="ct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21</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Axe 5</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63462358"/>
                  </a:ext>
                </a:extLst>
              </a:tr>
            </a:tbl>
          </a:graphicData>
        </a:graphic>
      </p:graphicFrame>
      <p:pic>
        <p:nvPicPr>
          <p:cNvPr id="8" name="Image 7" descr="Une image contenant Police, Graphique, capture d’écran, graphisme&#10;&#10;Le contenu généré par l’IA peut être incorrect.">
            <a:extLst>
              <a:ext uri="{FF2B5EF4-FFF2-40B4-BE49-F238E27FC236}">
                <a16:creationId xmlns:a16="http://schemas.microsoft.com/office/drawing/2014/main" id="{4EF12CE8-43DF-4653-9E96-08E6A3063A1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10725" y="205862"/>
            <a:ext cx="2343150" cy="449015"/>
          </a:xfrm>
          <a:prstGeom prst="rect">
            <a:avLst/>
          </a:prstGeom>
        </p:spPr>
      </p:pic>
      <p:sp>
        <p:nvSpPr>
          <p:cNvPr id="9" name="Espace réservé du numéro de diapositive 8">
            <a:extLst>
              <a:ext uri="{FF2B5EF4-FFF2-40B4-BE49-F238E27FC236}">
                <a16:creationId xmlns:a16="http://schemas.microsoft.com/office/drawing/2014/main" id="{020BB601-FCBB-6A63-CEDC-62CF02FC1A6E}"/>
              </a:ext>
            </a:extLst>
          </p:cNvPr>
          <p:cNvSpPr>
            <a:spLocks noGrp="1"/>
          </p:cNvSpPr>
          <p:nvPr>
            <p:ph type="sldNum" sz="quarter" idx="12"/>
          </p:nvPr>
        </p:nvSpPr>
        <p:spPr/>
        <p:txBody>
          <a:bodyPr/>
          <a:lstStyle/>
          <a:p>
            <a:fld id="{F6822BE7-30C0-48D6-A01F-9C1D5BF11FB2}" type="slidenum">
              <a:rPr lang="fr-FR" smtClean="0"/>
              <a:t>3</a:t>
            </a:fld>
            <a:endParaRPr lang="fr-FR"/>
          </a:p>
        </p:txBody>
      </p:sp>
      <p:sp>
        <p:nvSpPr>
          <p:cNvPr id="2" name="ZoneTexte 1">
            <a:extLst>
              <a:ext uri="{FF2B5EF4-FFF2-40B4-BE49-F238E27FC236}">
                <a16:creationId xmlns:a16="http://schemas.microsoft.com/office/drawing/2014/main" id="{BA94CA5B-FC01-BBDD-7DE0-036AB328233E}"/>
              </a:ext>
            </a:extLst>
          </p:cNvPr>
          <p:cNvSpPr txBox="1"/>
          <p:nvPr/>
        </p:nvSpPr>
        <p:spPr>
          <a:xfrm>
            <a:off x="1019175" y="277616"/>
            <a:ext cx="6385235" cy="523220"/>
          </a:xfrm>
          <a:prstGeom prst="rect">
            <a:avLst/>
          </a:prstGeom>
          <a:noFill/>
        </p:spPr>
        <p:txBody>
          <a:bodyPr wrap="square" rtlCol="0">
            <a:spAutoFit/>
          </a:bodyPr>
          <a:lstStyle/>
          <a:p>
            <a:pPr algn="just"/>
            <a:r>
              <a:rPr lang="fr-FR" sz="2800" b="1">
                <a:solidFill>
                  <a:srgbClr val="00AACD"/>
                </a:solidFill>
                <a:latin typeface="Calibri" panose="020F0502020204030204" pitchFamily="34" charset="0"/>
                <a:ea typeface="Calibri" panose="020F0502020204030204" pitchFamily="34" charset="0"/>
                <a:cs typeface="Calibri" panose="020F0502020204030204" pitchFamily="34" charset="0"/>
              </a:rPr>
              <a:t>IMPACTS SUR L’ENVIRONNEMENT</a:t>
            </a:r>
          </a:p>
        </p:txBody>
      </p:sp>
    </p:spTree>
    <p:extLst>
      <p:ext uri="{BB962C8B-B14F-4D97-AF65-F5344CB8AC3E}">
        <p14:creationId xmlns:p14="http://schemas.microsoft.com/office/powerpoint/2010/main" val="18145709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7FA870-FB18-74B1-DBF9-80CDA1AE605F}"/>
            </a:ext>
          </a:extLst>
        </p:cNvPr>
        <p:cNvGrpSpPr/>
        <p:nvPr/>
      </p:nvGrpSpPr>
      <p:grpSpPr>
        <a:xfrm>
          <a:off x="0" y="0"/>
          <a:ext cx="0" cy="0"/>
          <a:chOff x="0" y="0"/>
          <a:chExt cx="0" cy="0"/>
        </a:xfrm>
      </p:grpSpPr>
      <p:pic>
        <p:nvPicPr>
          <p:cNvPr id="8" name="Image 7" descr="Une image contenant Police, Graphique, capture d’écran, graphisme&#10;&#10;Le contenu généré par l’IA peut être incorrect.">
            <a:extLst>
              <a:ext uri="{FF2B5EF4-FFF2-40B4-BE49-F238E27FC236}">
                <a16:creationId xmlns:a16="http://schemas.microsoft.com/office/drawing/2014/main" id="{3258E307-A8CC-9D44-9948-0EE8B674B9F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39300" y="76055"/>
            <a:ext cx="2343150" cy="449015"/>
          </a:xfrm>
          <a:prstGeom prst="rect">
            <a:avLst/>
          </a:prstGeom>
        </p:spPr>
      </p:pic>
      <p:sp>
        <p:nvSpPr>
          <p:cNvPr id="9" name="Espace réservé du numéro de diapositive 8">
            <a:extLst>
              <a:ext uri="{FF2B5EF4-FFF2-40B4-BE49-F238E27FC236}">
                <a16:creationId xmlns:a16="http://schemas.microsoft.com/office/drawing/2014/main" id="{4FD89EF4-3531-2092-9E1F-C966E741CD66}"/>
              </a:ext>
            </a:extLst>
          </p:cNvPr>
          <p:cNvSpPr>
            <a:spLocks noGrp="1"/>
          </p:cNvSpPr>
          <p:nvPr>
            <p:ph type="sldNum" sz="quarter" idx="12"/>
          </p:nvPr>
        </p:nvSpPr>
        <p:spPr/>
        <p:txBody>
          <a:bodyPr/>
          <a:lstStyle/>
          <a:p>
            <a:fld id="{F6822BE7-30C0-48D6-A01F-9C1D5BF11FB2}" type="slidenum">
              <a:rPr lang="fr-FR" smtClean="0"/>
              <a:t>4</a:t>
            </a:fld>
            <a:endParaRPr lang="fr-FR"/>
          </a:p>
        </p:txBody>
      </p:sp>
      <p:graphicFrame>
        <p:nvGraphicFramePr>
          <p:cNvPr id="2" name="Tableau 1">
            <a:extLst>
              <a:ext uri="{FF2B5EF4-FFF2-40B4-BE49-F238E27FC236}">
                <a16:creationId xmlns:a16="http://schemas.microsoft.com/office/drawing/2014/main" id="{C37C5493-E55C-8E01-7826-4CAC30C5199D}"/>
              </a:ext>
            </a:extLst>
          </p:cNvPr>
          <p:cNvGraphicFramePr>
            <a:graphicFrameLocks noGrp="1"/>
          </p:cNvGraphicFramePr>
          <p:nvPr>
            <p:extLst>
              <p:ext uri="{D42A27DB-BD31-4B8C-83A1-F6EECF244321}">
                <p14:modId xmlns:p14="http://schemas.microsoft.com/office/powerpoint/2010/main" val="3460562687"/>
              </p:ext>
            </p:extLst>
          </p:nvPr>
        </p:nvGraphicFramePr>
        <p:xfrm>
          <a:off x="361950" y="628650"/>
          <a:ext cx="11539058" cy="5764738"/>
        </p:xfrm>
        <a:graphic>
          <a:graphicData uri="http://schemas.openxmlformats.org/drawingml/2006/table">
            <a:tbl>
              <a:tblPr>
                <a:tableStyleId>{5C22544A-7EE6-4342-B048-85BDC9FD1C3A}</a:tableStyleId>
              </a:tblPr>
              <a:tblGrid>
                <a:gridCol w="48768">
                  <a:extLst>
                    <a:ext uri="{9D8B030D-6E8A-4147-A177-3AD203B41FA5}">
                      <a16:colId xmlns:a16="http://schemas.microsoft.com/office/drawing/2014/main" val="2610939840"/>
                    </a:ext>
                  </a:extLst>
                </a:gridCol>
                <a:gridCol w="5123307">
                  <a:extLst>
                    <a:ext uri="{9D8B030D-6E8A-4147-A177-3AD203B41FA5}">
                      <a16:colId xmlns:a16="http://schemas.microsoft.com/office/drawing/2014/main" val="1458468170"/>
                    </a:ext>
                  </a:extLst>
                </a:gridCol>
                <a:gridCol w="1085850">
                  <a:extLst>
                    <a:ext uri="{9D8B030D-6E8A-4147-A177-3AD203B41FA5}">
                      <a16:colId xmlns:a16="http://schemas.microsoft.com/office/drawing/2014/main" val="3484307622"/>
                    </a:ext>
                  </a:extLst>
                </a:gridCol>
                <a:gridCol w="914400">
                  <a:extLst>
                    <a:ext uri="{9D8B030D-6E8A-4147-A177-3AD203B41FA5}">
                      <a16:colId xmlns:a16="http://schemas.microsoft.com/office/drawing/2014/main" val="2828743352"/>
                    </a:ext>
                  </a:extLst>
                </a:gridCol>
                <a:gridCol w="885825">
                  <a:extLst>
                    <a:ext uri="{9D8B030D-6E8A-4147-A177-3AD203B41FA5}">
                      <a16:colId xmlns:a16="http://schemas.microsoft.com/office/drawing/2014/main" val="1784326703"/>
                    </a:ext>
                  </a:extLst>
                </a:gridCol>
                <a:gridCol w="1095332">
                  <a:extLst>
                    <a:ext uri="{9D8B030D-6E8A-4147-A177-3AD203B41FA5}">
                      <a16:colId xmlns:a16="http://schemas.microsoft.com/office/drawing/2014/main" val="1265869721"/>
                    </a:ext>
                  </a:extLst>
                </a:gridCol>
                <a:gridCol w="1552741">
                  <a:extLst>
                    <a:ext uri="{9D8B030D-6E8A-4147-A177-3AD203B41FA5}">
                      <a16:colId xmlns:a16="http://schemas.microsoft.com/office/drawing/2014/main" val="2277075701"/>
                    </a:ext>
                  </a:extLst>
                </a:gridCol>
                <a:gridCol w="832835">
                  <a:extLst>
                    <a:ext uri="{9D8B030D-6E8A-4147-A177-3AD203B41FA5}">
                      <a16:colId xmlns:a16="http://schemas.microsoft.com/office/drawing/2014/main" val="2839588994"/>
                    </a:ext>
                  </a:extLst>
                </a:gridCol>
              </a:tblGrid>
              <a:tr h="466725">
                <a:tc gridSpan="2">
                  <a:txBody>
                    <a:bodyPr/>
                    <a:lstStyle/>
                    <a:p>
                      <a:pPr algn="ctr" fontAlgn="ctr"/>
                      <a:r>
                        <a:rPr lang="fr-FR" sz="2000" b="1"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rPr>
                        <a:t>Le projet contribuerait-il à…</a:t>
                      </a:r>
                      <a:endParaRPr lang="fr-FR" sz="2000" b="1" i="0"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28575"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69B4"/>
                    </a:solidFill>
                  </a:tcPr>
                </a:tc>
                <a:tc hMerge="1">
                  <a:txBody>
                    <a:bodyPr/>
                    <a:lstStyle/>
                    <a:p>
                      <a:endParaRPr lang="fr-FR"/>
                    </a:p>
                  </a:txBody>
                  <a:tcPr/>
                </a:tc>
                <a:tc>
                  <a:txBody>
                    <a:bodyPr/>
                    <a:lstStyle/>
                    <a:p>
                      <a:pPr algn="ctr" fontAlgn="ctr"/>
                      <a:r>
                        <a:rPr lang="fr-FR" sz="900" b="1"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rPr>
                        <a:t>Positif</a:t>
                      </a:r>
                      <a:endParaRPr lang="fr-FR" sz="900" b="1" i="0"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69B4"/>
                    </a:solidFill>
                  </a:tcPr>
                </a:tc>
                <a:tc>
                  <a:txBody>
                    <a:bodyPr/>
                    <a:lstStyle/>
                    <a:p>
                      <a:pPr algn="ctr" fontAlgn="ctr"/>
                      <a:r>
                        <a:rPr lang="fr-FR" sz="900" b="1"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rPr>
                        <a:t>Neutre</a:t>
                      </a:r>
                      <a:endParaRPr lang="fr-FR" sz="900" b="1" i="0"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69B4"/>
                    </a:solidFill>
                  </a:tcPr>
                </a:tc>
                <a:tc>
                  <a:txBody>
                    <a:bodyPr/>
                    <a:lstStyle/>
                    <a:p>
                      <a:pPr algn="ctr" fontAlgn="ctr"/>
                      <a:r>
                        <a:rPr lang="fr-FR" sz="900" b="1"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rPr>
                        <a:t>Négatif</a:t>
                      </a:r>
                      <a:endParaRPr lang="fr-FR" sz="900" b="1" i="0"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69B4"/>
                    </a:solidFill>
                  </a:tcPr>
                </a:tc>
                <a:tc>
                  <a:txBody>
                    <a:bodyPr/>
                    <a:lstStyle/>
                    <a:p>
                      <a:pPr algn="ctr" fontAlgn="ctr"/>
                      <a:r>
                        <a:rPr lang="fr-FR" sz="900" b="1"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rPr>
                        <a:t>Non renseigné</a:t>
                      </a:r>
                      <a:endParaRPr lang="fr-FR" sz="900" b="1" i="0"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69B4"/>
                    </a:solidFill>
                  </a:tcPr>
                </a:tc>
                <a:tc>
                  <a:txBody>
                    <a:bodyPr/>
                    <a:lstStyle/>
                    <a:p>
                      <a:pPr algn="ctr" fontAlgn="ctr"/>
                      <a:r>
                        <a:rPr lang="fr-FR" sz="900" b="1"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rPr>
                        <a:t>Se référer au </a:t>
                      </a:r>
                      <a:br>
                        <a:rPr lang="fr-FR" sz="900" b="1"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rPr>
                      </a:br>
                      <a:r>
                        <a:rPr lang="fr-FR" sz="900" b="1"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rPr>
                        <a:t>diagnostic de territoire </a:t>
                      </a:r>
                      <a:br>
                        <a:rPr lang="fr-FR" sz="900" b="1"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rPr>
                      </a:br>
                      <a:r>
                        <a:rPr lang="fr-FR" sz="900" b="1"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rPr>
                        <a:t>Indicateurs n°</a:t>
                      </a:r>
                      <a:endParaRPr lang="fr-FR" sz="900" b="1" i="0"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69B4"/>
                    </a:solidFill>
                  </a:tcPr>
                </a:tc>
                <a:tc>
                  <a:txBody>
                    <a:bodyPr/>
                    <a:lstStyle/>
                    <a:p>
                      <a:pPr algn="ctr" fontAlgn="ctr"/>
                      <a:r>
                        <a:rPr lang="fr-FR" sz="900" b="1"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rPr>
                        <a:t>Budget Vert</a:t>
                      </a:r>
                      <a:endParaRPr lang="fr-FR" sz="900" b="1" i="0"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69B4"/>
                    </a:solidFill>
                  </a:tcPr>
                </a:tc>
                <a:extLst>
                  <a:ext uri="{0D108BD9-81ED-4DB2-BD59-A6C34878D82A}">
                    <a16:rowId xmlns:a16="http://schemas.microsoft.com/office/drawing/2014/main" val="2882279433"/>
                  </a:ext>
                </a:extLst>
              </a:tr>
              <a:tr h="146783">
                <a:tc gridSpan="2">
                  <a:txBody>
                    <a:bodyPr/>
                    <a:lstStyle/>
                    <a:p>
                      <a:pPr algn="l" fontAlgn="ctr"/>
                      <a:r>
                        <a:rPr lang="fr-FR" sz="900" b="1"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rPr>
                        <a:t>Vitalité sociale et citoyenne</a:t>
                      </a:r>
                      <a:endParaRPr lang="fr-FR" sz="900" b="1" i="0"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28575"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hMerge="1">
                  <a:txBody>
                    <a:bodyPr/>
                    <a:lstStyle/>
                    <a:p>
                      <a:endParaRPr lang="fr-FR"/>
                    </a:p>
                  </a:txBody>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extLst>
                  <a:ext uri="{0D108BD9-81ED-4DB2-BD59-A6C34878D82A}">
                    <a16:rowId xmlns:a16="http://schemas.microsoft.com/office/drawing/2014/main" val="2683685881"/>
                  </a:ext>
                </a:extLst>
              </a:tr>
              <a:tr h="146783">
                <a:tc>
                  <a:txBody>
                    <a:bodyPr/>
                    <a:lstStyle/>
                    <a:p>
                      <a:pPr algn="l" fontAlgn="ctr"/>
                      <a:r>
                        <a:rPr lang="fr-FR" sz="800" u="none" strike="noStrike">
                          <a:effectLst/>
                        </a:rPr>
                        <a:t> </a:t>
                      </a:r>
                      <a:endParaRPr lang="fr-FR" sz="800" b="1" i="0" u="none" strike="noStrike">
                        <a:solidFill>
                          <a:srgbClr val="000000"/>
                        </a:solidFill>
                        <a:effectLst/>
                        <a:latin typeface="Aptos Narrow" panose="020B0004020202020204" pitchFamily="34" charset="0"/>
                      </a:endParaRPr>
                    </a:p>
                  </a:txBody>
                  <a:tcPr marL="4540" marR="4540" marT="4540" marB="0"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l" fontAlgn="b"/>
                      <a:r>
                        <a:rPr lang="fr-FR" sz="900" u="none" strike="noStrike">
                          <a:effectLst/>
                          <a:latin typeface="Calibri" panose="020F0502020204030204" pitchFamily="34" charset="0"/>
                          <a:ea typeface="Calibri" panose="020F0502020204030204" pitchFamily="34" charset="0"/>
                          <a:cs typeface="Calibri" panose="020F0502020204030204" pitchFamily="34" charset="0"/>
                        </a:rPr>
                        <a:t>Conforter le lien social et les relations intergénérationnelles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b">
                    <a:lnL w="28575"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53</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501298395"/>
                  </a:ext>
                </a:extLst>
              </a:tr>
              <a:tr h="146783">
                <a:tc>
                  <a:txBody>
                    <a:bodyPr/>
                    <a:lstStyle/>
                    <a:p>
                      <a:pPr algn="l" fontAlgn="ctr"/>
                      <a:r>
                        <a:rPr lang="fr-FR" sz="800" u="none" strike="noStrike">
                          <a:effectLst/>
                        </a:rPr>
                        <a:t> </a:t>
                      </a:r>
                      <a:endParaRPr lang="fr-FR" sz="800" b="1" i="0" u="none" strike="noStrike">
                        <a:solidFill>
                          <a:srgbClr val="000000"/>
                        </a:solidFill>
                        <a:effectLst/>
                        <a:latin typeface="Aptos Narrow" panose="020B0004020202020204" pitchFamily="34" charset="0"/>
                      </a:endParaRPr>
                    </a:p>
                  </a:txBody>
                  <a:tcPr marL="4540" marR="4540" marT="4540" marB="0" anchor="ctr">
                    <a:lnR w="28575" cap="flat" cmpd="sng" algn="ctr">
                      <a:solidFill>
                        <a:schemeClr val="bg1"/>
                      </a:solidFill>
                      <a:prstDash val="solid"/>
                      <a:round/>
                      <a:headEnd type="none" w="med" len="med"/>
                      <a:tailEnd type="none" w="med" len="med"/>
                    </a:lnR>
                  </a:tcPr>
                </a:tc>
                <a:tc>
                  <a:txBody>
                    <a:bodyPr/>
                    <a:lstStyle/>
                    <a:p>
                      <a:pPr algn="l"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Intégrer les parties prenantes dès le recensement des besoins et son élaboration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28575"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51</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960027524"/>
                  </a:ext>
                </a:extLst>
              </a:tr>
              <a:tr h="146783">
                <a:tc>
                  <a:txBody>
                    <a:bodyPr/>
                    <a:lstStyle/>
                    <a:p>
                      <a:pPr algn="l" fontAlgn="ctr"/>
                      <a:r>
                        <a:rPr lang="fr-FR" sz="800" u="none" strike="noStrike">
                          <a:effectLst/>
                        </a:rPr>
                        <a:t> </a:t>
                      </a:r>
                      <a:endParaRPr lang="fr-FR" sz="800" b="1" i="0" u="none" strike="noStrike">
                        <a:solidFill>
                          <a:srgbClr val="000000"/>
                        </a:solidFill>
                        <a:effectLst/>
                        <a:latin typeface="Aptos Narrow" panose="020B0004020202020204" pitchFamily="34" charset="0"/>
                      </a:endParaRPr>
                    </a:p>
                  </a:txBody>
                  <a:tcPr marL="4540" marR="4540" marT="4540" marB="0" anchor="ctr">
                    <a:lnR w="28575" cap="flat" cmpd="sng" algn="ctr">
                      <a:solidFill>
                        <a:schemeClr val="bg1"/>
                      </a:solidFill>
                      <a:prstDash val="solid"/>
                      <a:round/>
                      <a:headEnd type="none" w="med" len="med"/>
                      <a:tailEnd type="none" w="med" len="med"/>
                    </a:lnR>
                  </a:tcPr>
                </a:tc>
                <a:tc>
                  <a:txBody>
                    <a:bodyPr/>
                    <a:lstStyle/>
                    <a:p>
                      <a:pPr algn="l"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Préserver et valoriser le patrimoine local matériel et immatériel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28575"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74</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883896380"/>
                  </a:ext>
                </a:extLst>
              </a:tr>
              <a:tr h="146783">
                <a:tc>
                  <a:txBody>
                    <a:bodyPr/>
                    <a:lstStyle/>
                    <a:p>
                      <a:pPr algn="l" fontAlgn="ctr"/>
                      <a:r>
                        <a:rPr lang="fr-FR" sz="800" u="none" strike="noStrike">
                          <a:effectLst/>
                        </a:rPr>
                        <a:t> </a:t>
                      </a:r>
                      <a:endParaRPr lang="fr-FR" sz="800" b="1" i="0" u="none" strike="noStrike">
                        <a:solidFill>
                          <a:srgbClr val="000000"/>
                        </a:solidFill>
                        <a:effectLst/>
                        <a:latin typeface="Aptos Narrow" panose="020B0004020202020204" pitchFamily="34" charset="0"/>
                      </a:endParaRPr>
                    </a:p>
                  </a:txBody>
                  <a:tcPr marL="4540" marR="4540" marT="4540" marB="0" anchor="ctr">
                    <a:lnR w="28575" cap="flat" cmpd="sng" algn="ctr">
                      <a:solidFill>
                        <a:schemeClr val="bg1"/>
                      </a:solidFill>
                      <a:prstDash val="solid"/>
                      <a:round/>
                      <a:headEnd type="none" w="med" len="med"/>
                      <a:tailEnd type="none" w="med" len="med"/>
                    </a:lnR>
                  </a:tcPr>
                </a:tc>
                <a:tc>
                  <a:txBody>
                    <a:bodyPr/>
                    <a:lstStyle/>
                    <a:p>
                      <a:pPr algn="l"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Développer l'activité associative et culturelle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28575"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l"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l"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52</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469590985"/>
                  </a:ext>
                </a:extLst>
              </a:tr>
              <a:tr h="146783">
                <a:tc>
                  <a:txBody>
                    <a:bodyPr/>
                    <a:lstStyle/>
                    <a:p>
                      <a:pPr algn="l" fontAlgn="ctr"/>
                      <a:r>
                        <a:rPr lang="fr-FR" sz="800" u="none" strike="noStrike">
                          <a:effectLst/>
                        </a:rPr>
                        <a:t> </a:t>
                      </a:r>
                      <a:endParaRPr lang="fr-FR" sz="800" b="0" i="0" u="none" strike="noStrike">
                        <a:solidFill>
                          <a:srgbClr val="000000"/>
                        </a:solidFill>
                        <a:effectLst/>
                        <a:latin typeface="Aptos Narrow" panose="020B0004020202020204" pitchFamily="34" charset="0"/>
                      </a:endParaRPr>
                    </a:p>
                  </a:txBody>
                  <a:tcPr marL="4540" marR="4540" marT="4540" marB="0"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algn="l"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Embarquer les parties prenantes autour d’un récit fédérateur pour un territoire plus durable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28575"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l"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l"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500538440"/>
                  </a:ext>
                </a:extLst>
              </a:tr>
              <a:tr h="160608">
                <a:tc gridSpan="2">
                  <a:txBody>
                    <a:bodyPr/>
                    <a:lstStyle/>
                    <a:p>
                      <a:pPr algn="l" fontAlgn="ctr"/>
                      <a:r>
                        <a:rPr lang="fr-FR" sz="900" b="1"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rPr>
                        <a:t>Alimentation</a:t>
                      </a:r>
                      <a:endParaRPr lang="fr-FR" sz="900" b="1" i="0"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28575"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hMerge="1">
                  <a:txBody>
                    <a:bodyPr/>
                    <a:lstStyle/>
                    <a:p>
                      <a:endParaRPr lang="fr-FR"/>
                    </a:p>
                  </a:txBody>
                  <a:tcPr/>
                </a:tc>
                <a:tc>
                  <a:txBody>
                    <a:bodyPr/>
                    <a:lstStyle/>
                    <a:p>
                      <a:pPr algn="l"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extLst>
                  <a:ext uri="{0D108BD9-81ED-4DB2-BD59-A6C34878D82A}">
                    <a16:rowId xmlns:a16="http://schemas.microsoft.com/office/drawing/2014/main" val="3353244165"/>
                  </a:ext>
                </a:extLst>
              </a:tr>
              <a:tr h="146783">
                <a:tc>
                  <a:txBody>
                    <a:bodyPr/>
                    <a:lstStyle/>
                    <a:p>
                      <a:pPr algn="l" fontAlgn="ctr"/>
                      <a:r>
                        <a:rPr lang="fr-FR" sz="800" u="none" strike="noStrike">
                          <a:effectLst/>
                        </a:rPr>
                        <a:t> </a:t>
                      </a:r>
                      <a:endParaRPr lang="fr-FR" sz="800" b="0" i="0" u="none" strike="noStrike">
                        <a:solidFill>
                          <a:srgbClr val="000000"/>
                        </a:solidFill>
                        <a:effectLst/>
                        <a:latin typeface="Aptos Narrow" panose="020B0004020202020204" pitchFamily="34" charset="0"/>
                      </a:endParaRPr>
                    </a:p>
                  </a:txBody>
                  <a:tcPr marL="4540" marR="4540" marT="4540" marB="0"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l"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Renforcer la résilience du système alimentaire local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28575"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23</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716535616"/>
                  </a:ext>
                </a:extLst>
              </a:tr>
              <a:tr h="146783">
                <a:tc>
                  <a:txBody>
                    <a:bodyPr/>
                    <a:lstStyle/>
                    <a:p>
                      <a:pPr algn="l" fontAlgn="ctr"/>
                      <a:r>
                        <a:rPr lang="fr-FR" sz="800" u="none" strike="noStrike">
                          <a:effectLst/>
                        </a:rPr>
                        <a:t> </a:t>
                      </a:r>
                      <a:endParaRPr lang="fr-FR" sz="800" b="0" i="0" u="none" strike="noStrike">
                        <a:solidFill>
                          <a:srgbClr val="000000"/>
                        </a:solidFill>
                        <a:effectLst/>
                        <a:latin typeface="Aptos Narrow" panose="020B0004020202020204" pitchFamily="34" charset="0"/>
                      </a:endParaRPr>
                    </a:p>
                  </a:txBody>
                  <a:tcPr marL="4540" marR="4540" marT="4540" marB="0" anchor="ctr">
                    <a:lnR w="28575" cap="flat" cmpd="sng" algn="ctr">
                      <a:solidFill>
                        <a:schemeClr val="bg1"/>
                      </a:solidFill>
                      <a:prstDash val="solid"/>
                      <a:round/>
                      <a:headEnd type="none" w="med" len="med"/>
                      <a:tailEnd type="none" w="med" len="med"/>
                    </a:lnR>
                  </a:tcPr>
                </a:tc>
                <a:tc>
                  <a:txBody>
                    <a:bodyPr/>
                    <a:lstStyle/>
                    <a:p>
                      <a:pPr algn="l"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Améliorer le degré d'autonomie alimentaire locale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28575"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24, 25, 26, 27</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208070982"/>
                  </a:ext>
                </a:extLst>
              </a:tr>
              <a:tr h="146783">
                <a:tc>
                  <a:txBody>
                    <a:bodyPr/>
                    <a:lstStyle/>
                    <a:p>
                      <a:pPr algn="l" fontAlgn="ctr"/>
                      <a:r>
                        <a:rPr lang="fr-FR" sz="800" u="none" strike="noStrike">
                          <a:effectLst/>
                        </a:rPr>
                        <a:t> </a:t>
                      </a:r>
                      <a:endParaRPr lang="fr-FR" sz="800" b="0" i="0" u="none" strike="noStrike">
                        <a:solidFill>
                          <a:srgbClr val="000000"/>
                        </a:solidFill>
                        <a:effectLst/>
                        <a:latin typeface="Aptos Narrow" panose="020B0004020202020204" pitchFamily="34" charset="0"/>
                      </a:endParaRPr>
                    </a:p>
                  </a:txBody>
                  <a:tcPr marL="4540" marR="4540" marT="4540" marB="0" anchor="ctr">
                    <a:lnR w="28575" cap="flat" cmpd="sng" algn="ctr">
                      <a:solidFill>
                        <a:schemeClr val="bg1"/>
                      </a:solidFill>
                      <a:prstDash val="solid"/>
                      <a:round/>
                      <a:headEnd type="none" w="med" len="med"/>
                      <a:tailEnd type="none" w="med" len="med"/>
                    </a:lnR>
                  </a:tcPr>
                </a:tc>
                <a:tc>
                  <a:txBody>
                    <a:bodyPr/>
                    <a:lstStyle/>
                    <a:p>
                      <a:pPr algn="l"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Développer une filière locale agroécologie (sans pesticides et sobre en ressources) ?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28575"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23, 24, 26, 27</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Axe 6</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703478282"/>
                  </a:ext>
                </a:extLst>
              </a:tr>
              <a:tr h="146783">
                <a:tc>
                  <a:txBody>
                    <a:bodyPr/>
                    <a:lstStyle/>
                    <a:p>
                      <a:pPr algn="l" fontAlgn="ctr"/>
                      <a:r>
                        <a:rPr lang="fr-FR" sz="800" u="none" strike="noStrike">
                          <a:effectLst/>
                        </a:rPr>
                        <a:t> </a:t>
                      </a:r>
                      <a:endParaRPr lang="fr-FR" sz="800" b="0" i="0" u="none" strike="noStrike">
                        <a:solidFill>
                          <a:srgbClr val="000000"/>
                        </a:solidFill>
                        <a:effectLst/>
                        <a:latin typeface="Aptos Narrow" panose="020B0004020202020204" pitchFamily="34" charset="0"/>
                      </a:endParaRPr>
                    </a:p>
                  </a:txBody>
                  <a:tcPr marL="4540" marR="4540" marT="4540" marB="0"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algn="l"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Réduire le besoin d'aide alimentaire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28575"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25</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45440757"/>
                  </a:ext>
                </a:extLst>
              </a:tr>
              <a:tr h="146783">
                <a:tc gridSpan="2">
                  <a:txBody>
                    <a:bodyPr/>
                    <a:lstStyle/>
                    <a:p>
                      <a:pPr algn="l" fontAlgn="ctr"/>
                      <a:r>
                        <a:rPr lang="fr-FR" sz="900" b="1"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rPr>
                        <a:t>Eau potable</a:t>
                      </a:r>
                      <a:endParaRPr lang="fr-FR" sz="900" b="1" i="0"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28575"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hMerge="1">
                  <a:txBody>
                    <a:bodyPr/>
                    <a:lstStyle/>
                    <a:p>
                      <a:endParaRPr lang="fr-FR"/>
                    </a:p>
                  </a:txBody>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extLst>
                  <a:ext uri="{0D108BD9-81ED-4DB2-BD59-A6C34878D82A}">
                    <a16:rowId xmlns:a16="http://schemas.microsoft.com/office/drawing/2014/main" val="3422719300"/>
                  </a:ext>
                </a:extLst>
              </a:tr>
              <a:tr h="146783">
                <a:tc>
                  <a:txBody>
                    <a:bodyPr/>
                    <a:lstStyle/>
                    <a:p>
                      <a:pPr algn="l" fontAlgn="ctr"/>
                      <a:r>
                        <a:rPr lang="fr-FR" sz="800" u="none" strike="noStrike">
                          <a:effectLst/>
                        </a:rPr>
                        <a:t> </a:t>
                      </a:r>
                      <a:endParaRPr lang="fr-FR" sz="800" b="0" i="0" u="none" strike="noStrike">
                        <a:solidFill>
                          <a:srgbClr val="000000"/>
                        </a:solidFill>
                        <a:effectLst/>
                        <a:latin typeface="Aptos Narrow" panose="020B0004020202020204" pitchFamily="34" charset="0"/>
                      </a:endParaRPr>
                    </a:p>
                  </a:txBody>
                  <a:tcPr marL="4540" marR="4540" marT="4540" marB="0"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l"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Améliorer la qualité et la quantité d'eau potable disponible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28575"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28, 29, 30</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Axe 3</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803960641"/>
                  </a:ext>
                </a:extLst>
              </a:tr>
              <a:tr h="146783">
                <a:tc gridSpan="2">
                  <a:txBody>
                    <a:bodyPr/>
                    <a:lstStyle/>
                    <a:p>
                      <a:pPr algn="l" fontAlgn="ctr"/>
                      <a:r>
                        <a:rPr lang="fr-FR" sz="900" b="1"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rPr>
                        <a:t>Accès au logement</a:t>
                      </a:r>
                      <a:endParaRPr lang="fr-FR" sz="900" b="1" i="0"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28575"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hMerge="1">
                  <a:txBody>
                    <a:bodyPr/>
                    <a:lstStyle/>
                    <a:p>
                      <a:endParaRPr lang="fr-FR"/>
                    </a:p>
                  </a:txBody>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extLst>
                  <a:ext uri="{0D108BD9-81ED-4DB2-BD59-A6C34878D82A}">
                    <a16:rowId xmlns:a16="http://schemas.microsoft.com/office/drawing/2014/main" val="2730793011"/>
                  </a:ext>
                </a:extLst>
              </a:tr>
              <a:tr h="146783">
                <a:tc>
                  <a:txBody>
                    <a:bodyPr/>
                    <a:lstStyle/>
                    <a:p>
                      <a:pPr algn="l" fontAlgn="ctr"/>
                      <a:r>
                        <a:rPr lang="fr-FR" sz="800" u="none" strike="noStrike">
                          <a:effectLst/>
                        </a:rPr>
                        <a:t> </a:t>
                      </a:r>
                      <a:endParaRPr lang="fr-FR" sz="800" b="0" i="0" u="none" strike="noStrike">
                        <a:solidFill>
                          <a:srgbClr val="000000"/>
                        </a:solidFill>
                        <a:effectLst/>
                        <a:latin typeface="Aptos Narrow" panose="020B0004020202020204" pitchFamily="34" charset="0"/>
                      </a:endParaRPr>
                    </a:p>
                  </a:txBody>
                  <a:tcPr marL="4540" marR="4540" marT="4540" marB="0"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l"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Répondre à la demande de logements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28575"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31, 32, 33</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342006205"/>
                  </a:ext>
                </a:extLst>
              </a:tr>
              <a:tr h="146783">
                <a:tc gridSpan="2">
                  <a:txBody>
                    <a:bodyPr/>
                    <a:lstStyle/>
                    <a:p>
                      <a:pPr algn="l" fontAlgn="ctr"/>
                      <a:r>
                        <a:rPr lang="fr-FR" sz="900" b="1"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rPr>
                        <a:t>Santé</a:t>
                      </a:r>
                      <a:endParaRPr lang="fr-FR" sz="900" b="1" i="0"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28575"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hMerge="1">
                  <a:txBody>
                    <a:bodyPr/>
                    <a:lstStyle/>
                    <a:p>
                      <a:endParaRPr lang="fr-FR"/>
                    </a:p>
                  </a:txBody>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extLst>
                  <a:ext uri="{0D108BD9-81ED-4DB2-BD59-A6C34878D82A}">
                    <a16:rowId xmlns:a16="http://schemas.microsoft.com/office/drawing/2014/main" val="1413291167"/>
                  </a:ext>
                </a:extLst>
              </a:tr>
              <a:tr h="146783">
                <a:tc>
                  <a:txBody>
                    <a:bodyPr/>
                    <a:lstStyle/>
                    <a:p>
                      <a:pPr algn="l" fontAlgn="ctr"/>
                      <a:r>
                        <a:rPr lang="fr-FR" sz="800" u="none" strike="noStrike">
                          <a:effectLst/>
                        </a:rPr>
                        <a:t> </a:t>
                      </a:r>
                      <a:endParaRPr lang="fr-FR" sz="800" b="0" i="0" u="none" strike="noStrike">
                        <a:solidFill>
                          <a:srgbClr val="000000"/>
                        </a:solidFill>
                        <a:effectLst/>
                        <a:latin typeface="Aptos Narrow" panose="020B0004020202020204" pitchFamily="34" charset="0"/>
                      </a:endParaRPr>
                    </a:p>
                  </a:txBody>
                  <a:tcPr marL="4540" marR="4540" marT="4540" marB="0"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l"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Améliorer les conditions locales impactant la santé des habitants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28575"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40, 41, 42, 43, 44</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Axe 5</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518394718"/>
                  </a:ext>
                </a:extLst>
              </a:tr>
              <a:tr h="146783">
                <a:tc>
                  <a:txBody>
                    <a:bodyPr/>
                    <a:lstStyle/>
                    <a:p>
                      <a:pPr algn="l" fontAlgn="ctr"/>
                      <a:r>
                        <a:rPr lang="fr-FR" sz="800" u="none" strike="noStrike">
                          <a:effectLst/>
                        </a:rPr>
                        <a:t> </a:t>
                      </a:r>
                      <a:endParaRPr lang="fr-FR" sz="800" b="0" i="0" u="none" strike="noStrike">
                        <a:solidFill>
                          <a:srgbClr val="000000"/>
                        </a:solidFill>
                        <a:effectLst/>
                        <a:latin typeface="Aptos Narrow" panose="020B0004020202020204" pitchFamily="34" charset="0"/>
                      </a:endParaRPr>
                    </a:p>
                  </a:txBody>
                  <a:tcPr marL="4540" marR="4540" marT="4540" marB="0"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algn="l"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Améliorer les politiques de santé : prévention et offre de soins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28575"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41, 44</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483929028"/>
                  </a:ext>
                </a:extLst>
              </a:tr>
              <a:tr h="146783">
                <a:tc gridSpan="2">
                  <a:txBody>
                    <a:bodyPr/>
                    <a:lstStyle/>
                    <a:p>
                      <a:pPr algn="l" fontAlgn="ctr"/>
                      <a:r>
                        <a:rPr lang="fr-FR" sz="900" b="1"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rPr>
                        <a:t>Education</a:t>
                      </a:r>
                      <a:endParaRPr lang="fr-FR" sz="900" b="1" i="0"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28575"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hMerge="1">
                  <a:txBody>
                    <a:bodyPr/>
                    <a:lstStyle/>
                    <a:p>
                      <a:endParaRPr lang="fr-FR"/>
                    </a:p>
                  </a:txBody>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extLst>
                  <a:ext uri="{0D108BD9-81ED-4DB2-BD59-A6C34878D82A}">
                    <a16:rowId xmlns:a16="http://schemas.microsoft.com/office/drawing/2014/main" val="3443471986"/>
                  </a:ext>
                </a:extLst>
              </a:tr>
              <a:tr h="146783">
                <a:tc>
                  <a:txBody>
                    <a:bodyPr/>
                    <a:lstStyle/>
                    <a:p>
                      <a:pPr algn="l" fontAlgn="ctr"/>
                      <a:r>
                        <a:rPr lang="fr-FR" sz="800" u="none" strike="noStrike">
                          <a:effectLst/>
                        </a:rPr>
                        <a:t> </a:t>
                      </a:r>
                      <a:endParaRPr lang="fr-FR" sz="800" b="0" i="0" u="none" strike="noStrike">
                        <a:solidFill>
                          <a:srgbClr val="000000"/>
                        </a:solidFill>
                        <a:effectLst/>
                        <a:latin typeface="Aptos Narrow" panose="020B0004020202020204" pitchFamily="34" charset="0"/>
                      </a:endParaRPr>
                    </a:p>
                  </a:txBody>
                  <a:tcPr marL="4540" marR="4540" marT="4540" marB="0"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l"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Améliorer l'offre de services éducatifs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28575"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56, 57, 58</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863666460"/>
                  </a:ext>
                </a:extLst>
              </a:tr>
              <a:tr h="146783">
                <a:tc gridSpan="2">
                  <a:txBody>
                    <a:bodyPr/>
                    <a:lstStyle/>
                    <a:p>
                      <a:pPr algn="l" fontAlgn="ctr"/>
                      <a:r>
                        <a:rPr lang="fr-FR" sz="900" b="1"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rPr>
                        <a:t>Mobilités</a:t>
                      </a:r>
                      <a:endParaRPr lang="fr-FR" sz="900" b="1" i="0"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28575"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hMerge="1">
                  <a:txBody>
                    <a:bodyPr/>
                    <a:lstStyle/>
                    <a:p>
                      <a:endParaRPr lang="fr-FR"/>
                    </a:p>
                  </a:txBody>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l"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extLst>
                  <a:ext uri="{0D108BD9-81ED-4DB2-BD59-A6C34878D82A}">
                    <a16:rowId xmlns:a16="http://schemas.microsoft.com/office/drawing/2014/main" val="1071824892"/>
                  </a:ext>
                </a:extLst>
              </a:tr>
              <a:tr h="146783">
                <a:tc>
                  <a:txBody>
                    <a:bodyPr/>
                    <a:lstStyle/>
                    <a:p>
                      <a:pPr algn="l" fontAlgn="ctr"/>
                      <a:r>
                        <a:rPr lang="fr-FR" sz="800" u="none" strike="noStrike">
                          <a:effectLst/>
                        </a:rPr>
                        <a:t> </a:t>
                      </a:r>
                      <a:endParaRPr lang="fr-FR" sz="800" b="0" i="0" u="none" strike="noStrike">
                        <a:solidFill>
                          <a:srgbClr val="000000"/>
                        </a:solidFill>
                        <a:effectLst/>
                        <a:latin typeface="Aptos Narrow" panose="020B0004020202020204" pitchFamily="34" charset="0"/>
                      </a:endParaRPr>
                    </a:p>
                  </a:txBody>
                  <a:tcPr marL="4540" marR="4540" marT="4540" marB="0"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l"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Offrir un service sans augmenter les mobilités carbonées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28575"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36, 37, 38</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693835908"/>
                  </a:ext>
                </a:extLst>
              </a:tr>
              <a:tr h="146783">
                <a:tc>
                  <a:txBody>
                    <a:bodyPr/>
                    <a:lstStyle/>
                    <a:p>
                      <a:pPr algn="l" fontAlgn="ctr"/>
                      <a:r>
                        <a:rPr lang="fr-FR" sz="800" u="none" strike="noStrike">
                          <a:effectLst/>
                        </a:rPr>
                        <a:t> </a:t>
                      </a:r>
                      <a:endParaRPr lang="fr-FR" sz="800" b="0" i="0" u="none" strike="noStrike">
                        <a:solidFill>
                          <a:srgbClr val="000000"/>
                        </a:solidFill>
                        <a:effectLst/>
                        <a:latin typeface="Aptos Narrow" panose="020B0004020202020204" pitchFamily="34" charset="0"/>
                      </a:endParaRPr>
                    </a:p>
                  </a:txBody>
                  <a:tcPr marL="4540" marR="4540" marT="4540" marB="0"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algn="l"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Développer les mobilités alternatives à la voiture individuelle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28575"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l" fontAlgn="b"/>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b">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38</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048016860"/>
                  </a:ext>
                </a:extLst>
              </a:tr>
              <a:tr h="146783">
                <a:tc gridSpan="2">
                  <a:txBody>
                    <a:bodyPr/>
                    <a:lstStyle/>
                    <a:p>
                      <a:pPr algn="l" fontAlgn="ctr"/>
                      <a:r>
                        <a:rPr lang="fr-FR" sz="900" b="1"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rPr>
                        <a:t>Consommations énergétiques</a:t>
                      </a:r>
                      <a:endParaRPr lang="fr-FR" sz="900" b="1" i="0"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28575"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hMerge="1">
                  <a:txBody>
                    <a:bodyPr/>
                    <a:lstStyle/>
                    <a:p>
                      <a:endParaRPr lang="fr-FR"/>
                    </a:p>
                  </a:txBody>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extLst>
                  <a:ext uri="{0D108BD9-81ED-4DB2-BD59-A6C34878D82A}">
                    <a16:rowId xmlns:a16="http://schemas.microsoft.com/office/drawing/2014/main" val="3521085179"/>
                  </a:ext>
                </a:extLst>
              </a:tr>
              <a:tr h="146783">
                <a:tc>
                  <a:txBody>
                    <a:bodyPr/>
                    <a:lstStyle/>
                    <a:p>
                      <a:pPr algn="l" fontAlgn="ctr"/>
                      <a:r>
                        <a:rPr lang="fr-FR" sz="800" u="none" strike="noStrike">
                          <a:effectLst/>
                        </a:rPr>
                        <a:t> </a:t>
                      </a:r>
                      <a:endParaRPr lang="fr-FR" sz="800" b="0" i="0" u="none" strike="noStrike">
                        <a:solidFill>
                          <a:srgbClr val="000000"/>
                        </a:solidFill>
                        <a:effectLst/>
                        <a:latin typeface="Aptos Narrow" panose="020B0004020202020204" pitchFamily="34" charset="0"/>
                      </a:endParaRPr>
                    </a:p>
                  </a:txBody>
                  <a:tcPr marL="4540" marR="4540" marT="4540" marB="0"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l"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Réduire la précarité énergétique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28575"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34, 35</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611958902"/>
                  </a:ext>
                </a:extLst>
              </a:tr>
              <a:tr h="146783">
                <a:tc gridSpan="2">
                  <a:txBody>
                    <a:bodyPr/>
                    <a:lstStyle/>
                    <a:p>
                      <a:pPr algn="l" fontAlgn="ctr"/>
                      <a:r>
                        <a:rPr lang="fr-FR" sz="900" b="1"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rPr>
                        <a:t>Enjeux économiques et sociaux</a:t>
                      </a:r>
                      <a:endParaRPr lang="fr-FR" sz="900" b="1" i="0"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28575"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hMerge="1">
                  <a:txBody>
                    <a:bodyPr/>
                    <a:lstStyle/>
                    <a:p>
                      <a:endParaRPr lang="fr-FR"/>
                    </a:p>
                  </a:txBody>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extLst>
                  <a:ext uri="{0D108BD9-81ED-4DB2-BD59-A6C34878D82A}">
                    <a16:rowId xmlns:a16="http://schemas.microsoft.com/office/drawing/2014/main" val="1032018778"/>
                  </a:ext>
                </a:extLst>
              </a:tr>
              <a:tr h="146783">
                <a:tc>
                  <a:txBody>
                    <a:bodyPr/>
                    <a:lstStyle/>
                    <a:p>
                      <a:pPr algn="l" fontAlgn="ctr"/>
                      <a:r>
                        <a:rPr lang="fr-FR" sz="800" u="none" strike="noStrike">
                          <a:effectLst/>
                        </a:rPr>
                        <a:t> </a:t>
                      </a:r>
                      <a:endParaRPr lang="fr-FR" sz="800" b="0" i="0" u="none" strike="noStrike">
                        <a:solidFill>
                          <a:srgbClr val="000000"/>
                        </a:solidFill>
                        <a:effectLst/>
                        <a:latin typeface="Aptos Narrow" panose="020B0004020202020204" pitchFamily="34" charset="0"/>
                      </a:endParaRPr>
                    </a:p>
                  </a:txBody>
                  <a:tcPr marL="4540" marR="4540" marT="4540" marB="0"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l"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Créer des emplois utiles à la transformation écologique du territoire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28575"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45, 47, 48</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288254579"/>
                  </a:ext>
                </a:extLst>
              </a:tr>
              <a:tr h="146783">
                <a:tc>
                  <a:txBody>
                    <a:bodyPr/>
                    <a:lstStyle/>
                    <a:p>
                      <a:pPr algn="l" fontAlgn="ctr"/>
                      <a:r>
                        <a:rPr lang="fr-FR" sz="800" u="none" strike="noStrike">
                          <a:effectLst/>
                        </a:rPr>
                        <a:t> </a:t>
                      </a:r>
                      <a:endParaRPr lang="fr-FR" sz="800" b="0" i="0" u="none" strike="noStrike">
                        <a:solidFill>
                          <a:srgbClr val="000000"/>
                        </a:solidFill>
                        <a:effectLst/>
                        <a:latin typeface="Aptos Narrow" panose="020B0004020202020204" pitchFamily="34" charset="0"/>
                      </a:endParaRPr>
                    </a:p>
                  </a:txBody>
                  <a:tcPr marL="4540" marR="4540" marT="4540" marB="0" anchor="ctr">
                    <a:lnR w="28575" cap="flat" cmpd="sng" algn="ctr">
                      <a:solidFill>
                        <a:schemeClr val="bg1"/>
                      </a:solidFill>
                      <a:prstDash val="solid"/>
                      <a:round/>
                      <a:headEnd type="none" w="med" len="med"/>
                      <a:tailEnd type="none" w="med" len="med"/>
                    </a:lnR>
                  </a:tcPr>
                </a:tc>
                <a:tc>
                  <a:txBody>
                    <a:bodyPr/>
                    <a:lstStyle/>
                    <a:p>
                      <a:pPr algn="l"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Réduire la pauvreté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28575"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46</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706348122"/>
                  </a:ext>
                </a:extLst>
              </a:tr>
              <a:tr h="146783">
                <a:tc>
                  <a:txBody>
                    <a:bodyPr/>
                    <a:lstStyle/>
                    <a:p>
                      <a:pPr algn="l" fontAlgn="ctr"/>
                      <a:r>
                        <a:rPr lang="fr-FR" sz="800" u="none" strike="noStrike">
                          <a:effectLst/>
                        </a:rPr>
                        <a:t> </a:t>
                      </a:r>
                      <a:endParaRPr lang="fr-FR" sz="800" b="0" i="0" u="none" strike="noStrike">
                        <a:solidFill>
                          <a:srgbClr val="000000"/>
                        </a:solidFill>
                        <a:effectLst/>
                        <a:latin typeface="Aptos Narrow" panose="020B0004020202020204" pitchFamily="34" charset="0"/>
                      </a:endParaRPr>
                    </a:p>
                  </a:txBody>
                  <a:tcPr marL="4540" marR="4540" marT="4540" marB="0" anchor="ctr">
                    <a:lnR w="28575" cap="flat" cmpd="sng" algn="ctr">
                      <a:solidFill>
                        <a:schemeClr val="bg1"/>
                      </a:solidFill>
                      <a:prstDash val="solid"/>
                      <a:round/>
                      <a:headEnd type="none" w="med" len="med"/>
                      <a:tailEnd type="none" w="med" len="med"/>
                    </a:lnR>
                  </a:tcPr>
                </a:tc>
                <a:tc>
                  <a:txBody>
                    <a:bodyPr/>
                    <a:lstStyle/>
                    <a:p>
                      <a:pPr algn="l"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Réduire les inégalités entre femmes et hommes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28575"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46</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829355818"/>
                  </a:ext>
                </a:extLst>
              </a:tr>
              <a:tr h="146783">
                <a:tc>
                  <a:txBody>
                    <a:bodyPr/>
                    <a:lstStyle/>
                    <a:p>
                      <a:pPr algn="l" fontAlgn="ctr"/>
                      <a:r>
                        <a:rPr lang="fr-FR" sz="800" u="none" strike="noStrike">
                          <a:effectLst/>
                        </a:rPr>
                        <a:t> </a:t>
                      </a:r>
                      <a:endParaRPr lang="fr-FR" sz="800" b="0" i="0" u="none" strike="noStrike">
                        <a:solidFill>
                          <a:srgbClr val="000000"/>
                        </a:solidFill>
                        <a:effectLst/>
                        <a:latin typeface="Aptos Narrow" panose="020B0004020202020204" pitchFamily="34" charset="0"/>
                      </a:endParaRPr>
                    </a:p>
                  </a:txBody>
                  <a:tcPr marL="4540" marR="4540" marT="4540" marB="0" anchor="ctr">
                    <a:lnR w="28575" cap="flat" cmpd="sng" algn="ctr">
                      <a:solidFill>
                        <a:schemeClr val="bg1"/>
                      </a:solidFill>
                      <a:prstDash val="solid"/>
                      <a:round/>
                      <a:headEnd type="none" w="med" len="med"/>
                      <a:tailEnd type="none" w="med" len="med"/>
                    </a:lnR>
                  </a:tcPr>
                </a:tc>
                <a:tc>
                  <a:txBody>
                    <a:bodyPr/>
                    <a:lstStyle/>
                    <a:p>
                      <a:pPr algn="l" fontAlgn="ctr"/>
                      <a:r>
                        <a:rPr lang="fr-FR" sz="900" b="1"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rPr>
                        <a:t>Améliorer l’accès de toutes et tous à la culture, aux sports et aux loisirs ? </a:t>
                      </a:r>
                      <a:endParaRPr lang="fr-FR" sz="900" b="1" i="0"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28575"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extLst>
                  <a:ext uri="{0D108BD9-81ED-4DB2-BD59-A6C34878D82A}">
                    <a16:rowId xmlns:a16="http://schemas.microsoft.com/office/drawing/2014/main" val="2610922088"/>
                  </a:ext>
                </a:extLst>
              </a:tr>
              <a:tr h="146783">
                <a:tc>
                  <a:txBody>
                    <a:bodyPr/>
                    <a:lstStyle/>
                    <a:p>
                      <a:pPr algn="l" fontAlgn="ctr"/>
                      <a:r>
                        <a:rPr lang="fr-FR" sz="800" u="none" strike="noStrike">
                          <a:effectLst/>
                        </a:rPr>
                        <a:t> </a:t>
                      </a:r>
                      <a:endParaRPr lang="fr-FR" sz="800" b="0" i="0" u="none" strike="noStrike">
                        <a:solidFill>
                          <a:srgbClr val="000000"/>
                        </a:solidFill>
                        <a:effectLst/>
                        <a:latin typeface="Aptos Narrow" panose="020B0004020202020204" pitchFamily="34" charset="0"/>
                      </a:endParaRPr>
                    </a:p>
                  </a:txBody>
                  <a:tcPr marL="4540" marR="4540" marT="4540" marB="0"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algn="l"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Améliorer l’accès des plus fragiles aux différents services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28575"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55</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817967487"/>
                  </a:ext>
                </a:extLst>
              </a:tr>
              <a:tr h="146783">
                <a:tc gridSpan="2">
                  <a:txBody>
                    <a:bodyPr/>
                    <a:lstStyle/>
                    <a:p>
                      <a:pPr algn="l" fontAlgn="ctr"/>
                      <a:r>
                        <a:rPr lang="fr-FR" sz="900" b="1"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rPr>
                        <a:t>Transition économique</a:t>
                      </a:r>
                      <a:endParaRPr lang="fr-FR" sz="900" b="1" i="0"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28575"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hMerge="1">
                  <a:txBody>
                    <a:bodyPr/>
                    <a:lstStyle/>
                    <a:p>
                      <a:endParaRPr lang="fr-FR"/>
                    </a:p>
                  </a:txBody>
                  <a:tcPr/>
                </a:tc>
                <a:tc>
                  <a:txBody>
                    <a:bodyPr/>
                    <a:lstStyle/>
                    <a:p>
                      <a:pPr algn="ctr" fontAlgn="ctr"/>
                      <a:r>
                        <a:rPr lang="fr-FR" sz="900" b="1"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1"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b="1"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1"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b="1"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1"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b="1"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1"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b="1"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1"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900" b="1"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1"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ACD"/>
                    </a:solidFill>
                  </a:tcPr>
                </a:tc>
                <a:extLst>
                  <a:ext uri="{0D108BD9-81ED-4DB2-BD59-A6C34878D82A}">
                    <a16:rowId xmlns:a16="http://schemas.microsoft.com/office/drawing/2014/main" val="68024308"/>
                  </a:ext>
                </a:extLst>
              </a:tr>
              <a:tr h="146783">
                <a:tc>
                  <a:txBody>
                    <a:bodyPr/>
                    <a:lstStyle/>
                    <a:p>
                      <a:pPr algn="l" fontAlgn="ctr"/>
                      <a:r>
                        <a:rPr lang="fr-FR" sz="800" u="none" strike="noStrike">
                          <a:effectLst/>
                        </a:rPr>
                        <a:t> </a:t>
                      </a:r>
                      <a:endParaRPr lang="fr-FR" sz="800" b="0" i="0" u="none" strike="noStrike">
                        <a:solidFill>
                          <a:srgbClr val="000000"/>
                        </a:solidFill>
                        <a:effectLst/>
                        <a:latin typeface="Aptos Narrow" panose="020B0004020202020204" pitchFamily="34" charset="0"/>
                      </a:endParaRPr>
                    </a:p>
                  </a:txBody>
                  <a:tcPr marL="4540" marR="4540" marT="4540" marB="0"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l"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Développer les filières, formations et emplois pour une économie plus durable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28575"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47</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Axe 4</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23531166"/>
                  </a:ext>
                </a:extLst>
              </a:tr>
              <a:tr h="146783">
                <a:tc>
                  <a:txBody>
                    <a:bodyPr/>
                    <a:lstStyle/>
                    <a:p>
                      <a:pPr algn="l" fontAlgn="ctr"/>
                      <a:r>
                        <a:rPr lang="fr-FR" sz="800" u="none" strike="noStrike">
                          <a:effectLst/>
                        </a:rPr>
                        <a:t> </a:t>
                      </a:r>
                      <a:endParaRPr lang="fr-FR" sz="800" b="0" i="0" u="none" strike="noStrike">
                        <a:solidFill>
                          <a:srgbClr val="000000"/>
                        </a:solidFill>
                        <a:effectLst/>
                        <a:latin typeface="Aptos Narrow" panose="020B0004020202020204" pitchFamily="34" charset="0"/>
                      </a:endParaRPr>
                    </a:p>
                  </a:txBody>
                  <a:tcPr marL="4540" marR="4540" marT="4540" marB="0" anchor="ctr">
                    <a:lnR w="28575" cap="flat" cmpd="sng" algn="ctr">
                      <a:solidFill>
                        <a:schemeClr val="bg1"/>
                      </a:solidFill>
                      <a:prstDash val="solid"/>
                      <a:round/>
                      <a:headEnd type="none" w="med" len="med"/>
                      <a:tailEnd type="none" w="med" len="med"/>
                    </a:lnR>
                  </a:tcPr>
                </a:tc>
                <a:tc>
                  <a:txBody>
                    <a:bodyPr/>
                    <a:lstStyle/>
                    <a:p>
                      <a:pPr algn="l"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Développer le secteur de l’ESS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28575"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47</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Axe 4</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640215883"/>
                  </a:ext>
                </a:extLst>
              </a:tr>
              <a:tr h="146783">
                <a:tc>
                  <a:txBody>
                    <a:bodyPr/>
                    <a:lstStyle/>
                    <a:p>
                      <a:pPr algn="l" fontAlgn="ctr"/>
                      <a:r>
                        <a:rPr lang="fr-FR" sz="800" u="none" strike="noStrike">
                          <a:effectLst/>
                        </a:rPr>
                        <a:t> </a:t>
                      </a:r>
                      <a:endParaRPr lang="fr-FR" sz="800" b="0" i="0" u="none" strike="noStrike">
                        <a:solidFill>
                          <a:srgbClr val="000000"/>
                        </a:solidFill>
                        <a:effectLst/>
                        <a:latin typeface="Aptos Narrow" panose="020B0004020202020204" pitchFamily="34" charset="0"/>
                      </a:endParaRPr>
                    </a:p>
                  </a:txBody>
                  <a:tcPr marL="4540" marR="4540" marT="4540" marB="0" anchor="ctr">
                    <a:lnR w="28575" cap="flat" cmpd="sng" algn="ctr">
                      <a:solidFill>
                        <a:schemeClr val="bg1"/>
                      </a:solidFill>
                      <a:prstDash val="solid"/>
                      <a:round/>
                      <a:headEnd type="none" w="med" len="med"/>
                      <a:tailEnd type="none" w="med" len="med"/>
                    </a:lnR>
                  </a:tcPr>
                </a:tc>
                <a:tc>
                  <a:txBody>
                    <a:bodyPr/>
                    <a:lstStyle/>
                    <a:p>
                      <a:pPr algn="l"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Eviter la production de déchets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28575"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47, 72</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Axe 4</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313516052"/>
                  </a:ext>
                </a:extLst>
              </a:tr>
              <a:tr h="146783">
                <a:tc>
                  <a:txBody>
                    <a:bodyPr/>
                    <a:lstStyle/>
                    <a:p>
                      <a:pPr algn="l" fontAlgn="ctr"/>
                      <a:r>
                        <a:rPr lang="fr-FR" sz="800" u="none" strike="noStrike">
                          <a:effectLst/>
                        </a:rPr>
                        <a:t> </a:t>
                      </a:r>
                      <a:endParaRPr lang="fr-FR" sz="800" b="0" i="0" u="none" strike="noStrike">
                        <a:solidFill>
                          <a:srgbClr val="000000"/>
                        </a:solidFill>
                        <a:effectLst/>
                        <a:latin typeface="Aptos Narrow" panose="020B0004020202020204" pitchFamily="34" charset="0"/>
                      </a:endParaRPr>
                    </a:p>
                  </a:txBody>
                  <a:tcPr marL="4540" marR="4540" marT="4540" marB="0" anchor="ctr">
                    <a:lnR w="28575" cap="flat" cmpd="sng" algn="ctr">
                      <a:solidFill>
                        <a:schemeClr val="bg1"/>
                      </a:solidFill>
                      <a:prstDash val="solid"/>
                      <a:round/>
                      <a:headEnd type="none" w="med" len="med"/>
                      <a:tailEnd type="none" w="med" len="med"/>
                    </a:lnR>
                  </a:tcPr>
                </a:tc>
                <a:tc>
                  <a:txBody>
                    <a:bodyPr/>
                    <a:lstStyle/>
                    <a:p>
                      <a:pPr algn="l"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Renforcer la résilience du système productif local (relocalisation, autonomie, sobriété)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28575"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48</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tcPr>
                </a:tc>
                <a:tc>
                  <a:txBody>
                    <a:bodyPr/>
                    <a:lstStyle/>
                    <a:p>
                      <a:pPr algn="ctr" fontAlgn="ctr"/>
                      <a:r>
                        <a:rPr lang="fr-FR" sz="900" u="none" strike="noStrike">
                          <a:effectLst/>
                          <a:latin typeface="Calibri" panose="020F0502020204030204" pitchFamily="34" charset="0"/>
                          <a:ea typeface="Calibri" panose="020F0502020204030204" pitchFamily="34" charset="0"/>
                          <a:cs typeface="Calibri" panose="020F0502020204030204" pitchFamily="34" charset="0"/>
                        </a:rPr>
                        <a:t>Axe 4</a:t>
                      </a:r>
                      <a:endParaRPr lang="fr-FR" sz="9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4540" marR="4540" marT="454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262100917"/>
                  </a:ext>
                </a:extLst>
              </a:tr>
            </a:tbl>
          </a:graphicData>
        </a:graphic>
      </p:graphicFrame>
      <p:sp>
        <p:nvSpPr>
          <p:cNvPr id="3" name="ZoneTexte 2">
            <a:extLst>
              <a:ext uri="{FF2B5EF4-FFF2-40B4-BE49-F238E27FC236}">
                <a16:creationId xmlns:a16="http://schemas.microsoft.com/office/drawing/2014/main" id="{795F2D08-F081-663E-5332-0EB016D787DA}"/>
              </a:ext>
            </a:extLst>
          </p:cNvPr>
          <p:cNvSpPr txBox="1"/>
          <p:nvPr/>
        </p:nvSpPr>
        <p:spPr>
          <a:xfrm>
            <a:off x="1063780" y="76055"/>
            <a:ext cx="6385235" cy="523220"/>
          </a:xfrm>
          <a:prstGeom prst="rect">
            <a:avLst/>
          </a:prstGeom>
          <a:noFill/>
        </p:spPr>
        <p:txBody>
          <a:bodyPr wrap="square" rtlCol="0">
            <a:spAutoFit/>
          </a:bodyPr>
          <a:lstStyle/>
          <a:p>
            <a:pPr algn="just"/>
            <a:r>
              <a:rPr lang="fr-FR" sz="2800" b="1">
                <a:solidFill>
                  <a:srgbClr val="00AACD"/>
                </a:solidFill>
                <a:latin typeface="Calibri" panose="020F0502020204030204" pitchFamily="34" charset="0"/>
                <a:ea typeface="Calibri" panose="020F0502020204030204" pitchFamily="34" charset="0"/>
                <a:cs typeface="Calibri" panose="020F0502020204030204" pitchFamily="34" charset="0"/>
              </a:rPr>
              <a:t>IMPACTS SOCIO-ECONOMIQUES</a:t>
            </a:r>
          </a:p>
        </p:txBody>
      </p:sp>
    </p:spTree>
    <p:extLst>
      <p:ext uri="{BB962C8B-B14F-4D97-AF65-F5344CB8AC3E}">
        <p14:creationId xmlns:p14="http://schemas.microsoft.com/office/powerpoint/2010/main" val="7720900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FB2D4E-2018-3375-14E1-3D9611FB2F36}"/>
            </a:ext>
          </a:extLst>
        </p:cNvPr>
        <p:cNvGrpSpPr/>
        <p:nvPr/>
      </p:nvGrpSpPr>
      <p:grpSpPr>
        <a:xfrm>
          <a:off x="0" y="0"/>
          <a:ext cx="0" cy="0"/>
          <a:chOff x="0" y="0"/>
          <a:chExt cx="0" cy="0"/>
        </a:xfrm>
      </p:grpSpPr>
      <p:pic>
        <p:nvPicPr>
          <p:cNvPr id="8" name="Image 7" descr="Une image contenant Police, Graphique, capture d’écran, graphisme&#10;&#10;Le contenu généré par l’IA peut être incorrect.">
            <a:extLst>
              <a:ext uri="{FF2B5EF4-FFF2-40B4-BE49-F238E27FC236}">
                <a16:creationId xmlns:a16="http://schemas.microsoft.com/office/drawing/2014/main" id="{EEB3E841-7131-08B8-0133-A8D9E04A03B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10725" y="205862"/>
            <a:ext cx="2343150" cy="449015"/>
          </a:xfrm>
          <a:prstGeom prst="rect">
            <a:avLst/>
          </a:prstGeom>
        </p:spPr>
      </p:pic>
      <p:sp>
        <p:nvSpPr>
          <p:cNvPr id="9" name="Espace réservé du numéro de diapositive 8">
            <a:extLst>
              <a:ext uri="{FF2B5EF4-FFF2-40B4-BE49-F238E27FC236}">
                <a16:creationId xmlns:a16="http://schemas.microsoft.com/office/drawing/2014/main" id="{E88A2E87-E8BD-7CB6-9569-C0C991FB823B}"/>
              </a:ext>
            </a:extLst>
          </p:cNvPr>
          <p:cNvSpPr>
            <a:spLocks noGrp="1"/>
          </p:cNvSpPr>
          <p:nvPr>
            <p:ph type="sldNum" sz="quarter" idx="12"/>
          </p:nvPr>
        </p:nvSpPr>
        <p:spPr/>
        <p:txBody>
          <a:bodyPr/>
          <a:lstStyle/>
          <a:p>
            <a:fld id="{F6822BE7-30C0-48D6-A01F-9C1D5BF11FB2}" type="slidenum">
              <a:rPr lang="fr-FR" smtClean="0"/>
              <a:t>5</a:t>
            </a:fld>
            <a:endParaRPr lang="fr-FR"/>
          </a:p>
        </p:txBody>
      </p:sp>
      <p:graphicFrame>
        <p:nvGraphicFramePr>
          <p:cNvPr id="2" name="Tableau 1">
            <a:extLst>
              <a:ext uri="{FF2B5EF4-FFF2-40B4-BE49-F238E27FC236}">
                <a16:creationId xmlns:a16="http://schemas.microsoft.com/office/drawing/2014/main" id="{F13B516E-826E-01AC-5055-F00F32653EF0}"/>
              </a:ext>
            </a:extLst>
          </p:cNvPr>
          <p:cNvGraphicFramePr>
            <a:graphicFrameLocks noGrp="1"/>
          </p:cNvGraphicFramePr>
          <p:nvPr>
            <p:extLst>
              <p:ext uri="{D42A27DB-BD31-4B8C-83A1-F6EECF244321}">
                <p14:modId xmlns:p14="http://schemas.microsoft.com/office/powerpoint/2010/main" val="760592432"/>
              </p:ext>
            </p:extLst>
          </p:nvPr>
        </p:nvGraphicFramePr>
        <p:xfrm>
          <a:off x="447676" y="866776"/>
          <a:ext cx="11382376" cy="5280650"/>
        </p:xfrm>
        <a:graphic>
          <a:graphicData uri="http://schemas.openxmlformats.org/drawingml/2006/table">
            <a:tbl>
              <a:tblPr>
                <a:tableStyleId>{5C22544A-7EE6-4342-B048-85BDC9FD1C3A}</a:tableStyleId>
              </a:tblPr>
              <a:tblGrid>
                <a:gridCol w="110718">
                  <a:extLst>
                    <a:ext uri="{9D8B030D-6E8A-4147-A177-3AD203B41FA5}">
                      <a16:colId xmlns:a16="http://schemas.microsoft.com/office/drawing/2014/main" val="902873818"/>
                    </a:ext>
                  </a:extLst>
                </a:gridCol>
                <a:gridCol w="4982287">
                  <a:extLst>
                    <a:ext uri="{9D8B030D-6E8A-4147-A177-3AD203B41FA5}">
                      <a16:colId xmlns:a16="http://schemas.microsoft.com/office/drawing/2014/main" val="2947728992"/>
                    </a:ext>
                  </a:extLst>
                </a:gridCol>
                <a:gridCol w="922646">
                  <a:extLst>
                    <a:ext uri="{9D8B030D-6E8A-4147-A177-3AD203B41FA5}">
                      <a16:colId xmlns:a16="http://schemas.microsoft.com/office/drawing/2014/main" val="3749833140"/>
                    </a:ext>
                  </a:extLst>
                </a:gridCol>
                <a:gridCol w="922646">
                  <a:extLst>
                    <a:ext uri="{9D8B030D-6E8A-4147-A177-3AD203B41FA5}">
                      <a16:colId xmlns:a16="http://schemas.microsoft.com/office/drawing/2014/main" val="285530828"/>
                    </a:ext>
                  </a:extLst>
                </a:gridCol>
                <a:gridCol w="922646">
                  <a:extLst>
                    <a:ext uri="{9D8B030D-6E8A-4147-A177-3AD203B41FA5}">
                      <a16:colId xmlns:a16="http://schemas.microsoft.com/office/drawing/2014/main" val="1755721716"/>
                    </a:ext>
                  </a:extLst>
                </a:gridCol>
                <a:gridCol w="922646">
                  <a:extLst>
                    <a:ext uri="{9D8B030D-6E8A-4147-A177-3AD203B41FA5}">
                      <a16:colId xmlns:a16="http://schemas.microsoft.com/office/drawing/2014/main" val="2649937571"/>
                    </a:ext>
                  </a:extLst>
                </a:gridCol>
                <a:gridCol w="1691518">
                  <a:extLst>
                    <a:ext uri="{9D8B030D-6E8A-4147-A177-3AD203B41FA5}">
                      <a16:colId xmlns:a16="http://schemas.microsoft.com/office/drawing/2014/main" val="2564244811"/>
                    </a:ext>
                  </a:extLst>
                </a:gridCol>
                <a:gridCol w="907269">
                  <a:extLst>
                    <a:ext uri="{9D8B030D-6E8A-4147-A177-3AD203B41FA5}">
                      <a16:colId xmlns:a16="http://schemas.microsoft.com/office/drawing/2014/main" val="3496582028"/>
                    </a:ext>
                  </a:extLst>
                </a:gridCol>
              </a:tblGrid>
              <a:tr h="819149">
                <a:tc gridSpan="2">
                  <a:txBody>
                    <a:bodyPr/>
                    <a:lstStyle/>
                    <a:p>
                      <a:pPr algn="ctr" fontAlgn="ctr"/>
                      <a:r>
                        <a:rPr lang="fr-FR" sz="2000" b="1"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rPr>
                        <a:t>Le projet tient-il compte des risques et </a:t>
                      </a:r>
                    </a:p>
                    <a:p>
                      <a:pPr algn="ctr" fontAlgn="ctr"/>
                      <a:r>
                        <a:rPr lang="fr-FR" sz="2000" b="1"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rPr>
                        <a:t>vise-t-il à les réduire ?</a:t>
                      </a:r>
                      <a:endParaRPr lang="fr-FR" sz="2000" b="1" i="0"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69B4"/>
                    </a:solidFill>
                  </a:tcPr>
                </a:tc>
                <a:tc hMerge="1">
                  <a:txBody>
                    <a:bodyPr/>
                    <a:lstStyle/>
                    <a:p>
                      <a:endParaRPr lang="fr-FR"/>
                    </a:p>
                  </a:txBody>
                  <a:tcPr/>
                </a:tc>
                <a:tc>
                  <a:txBody>
                    <a:bodyPr/>
                    <a:lstStyle/>
                    <a:p>
                      <a:pPr algn="ctr" fontAlgn="ctr"/>
                      <a:r>
                        <a:rPr lang="fr-FR" sz="1100" b="1"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rPr>
                        <a:t>Réduit le risque</a:t>
                      </a:r>
                      <a:endParaRPr lang="fr-FR" sz="1100" b="1" i="0"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69B4"/>
                    </a:solidFill>
                  </a:tcPr>
                </a:tc>
                <a:tc>
                  <a:txBody>
                    <a:bodyPr/>
                    <a:lstStyle/>
                    <a:p>
                      <a:pPr algn="ctr" fontAlgn="ctr"/>
                      <a:r>
                        <a:rPr lang="fr-FR" sz="1100" b="1"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rPr>
                        <a:t>Neutre</a:t>
                      </a:r>
                      <a:endParaRPr lang="fr-FR" sz="1100" b="1" i="0"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69B4"/>
                    </a:solidFill>
                  </a:tcPr>
                </a:tc>
                <a:tc>
                  <a:txBody>
                    <a:bodyPr/>
                    <a:lstStyle/>
                    <a:p>
                      <a:pPr algn="ctr" fontAlgn="ctr"/>
                      <a:r>
                        <a:rPr lang="fr-FR" sz="1100" b="1"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rPr>
                        <a:t>Ne tient pas compte</a:t>
                      </a:r>
                      <a:endParaRPr lang="fr-FR" sz="1100" b="1" i="0"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69B4"/>
                    </a:solidFill>
                  </a:tcPr>
                </a:tc>
                <a:tc>
                  <a:txBody>
                    <a:bodyPr/>
                    <a:lstStyle/>
                    <a:p>
                      <a:pPr algn="ctr" fontAlgn="ctr"/>
                      <a:r>
                        <a:rPr lang="fr-FR" sz="1100" b="1"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rPr>
                        <a:t>Non renseigné</a:t>
                      </a:r>
                      <a:endParaRPr lang="fr-FR" sz="1100" b="1" i="0"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69B4"/>
                    </a:solidFill>
                  </a:tcPr>
                </a:tc>
                <a:tc>
                  <a:txBody>
                    <a:bodyPr/>
                    <a:lstStyle/>
                    <a:p>
                      <a:pPr algn="ctr" fontAlgn="ctr"/>
                      <a:r>
                        <a:rPr lang="fr-FR" sz="1100" b="1"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rPr>
                        <a:t>Se référer au </a:t>
                      </a:r>
                      <a:br>
                        <a:rPr lang="fr-FR" sz="1100" b="1"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rPr>
                      </a:br>
                      <a:r>
                        <a:rPr lang="fr-FR" sz="1100" b="1"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rPr>
                        <a:t>diagnostic de territoire </a:t>
                      </a:r>
                      <a:br>
                        <a:rPr lang="fr-FR" sz="1100" b="1"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rPr>
                      </a:br>
                      <a:r>
                        <a:rPr lang="fr-FR" sz="1100" b="1"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rPr>
                        <a:t>Indicateurs n°</a:t>
                      </a:r>
                      <a:endParaRPr lang="fr-FR" sz="1100" b="1" i="0"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69B4"/>
                    </a:solidFill>
                  </a:tcPr>
                </a:tc>
                <a:tc>
                  <a:txBody>
                    <a:bodyPr/>
                    <a:lstStyle/>
                    <a:p>
                      <a:pPr algn="ctr" fontAlgn="ctr"/>
                      <a:r>
                        <a:rPr lang="fr-FR" sz="1100" b="1"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rPr>
                        <a:t>Budget Vert</a:t>
                      </a:r>
                      <a:endParaRPr lang="fr-FR" sz="1100" b="1" i="0"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69B4"/>
                    </a:solidFill>
                  </a:tcPr>
                </a:tc>
                <a:extLst>
                  <a:ext uri="{0D108BD9-81ED-4DB2-BD59-A6C34878D82A}">
                    <a16:rowId xmlns:a16="http://schemas.microsoft.com/office/drawing/2014/main" val="2205786535"/>
                  </a:ext>
                </a:extLst>
              </a:tr>
              <a:tr h="234302">
                <a:tc gridSpan="2">
                  <a:txBody>
                    <a:bodyPr/>
                    <a:lstStyle/>
                    <a:p>
                      <a:pPr algn="l" fontAlgn="ctr"/>
                      <a:r>
                        <a:rPr lang="fr-FR" sz="1100" b="1"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rPr>
                        <a:t>Adaptation au changement climatique</a:t>
                      </a:r>
                      <a:endParaRPr lang="fr-FR" sz="1100" b="1" i="0"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hMerge="1">
                  <a:txBody>
                    <a:bodyPr/>
                    <a:lstStyle/>
                    <a:p>
                      <a:endParaRPr lang="fr-FR"/>
                    </a:p>
                  </a:txBody>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extLst>
                  <a:ext uri="{0D108BD9-81ED-4DB2-BD59-A6C34878D82A}">
                    <a16:rowId xmlns:a16="http://schemas.microsoft.com/office/drawing/2014/main" val="1829766862"/>
                  </a:ext>
                </a:extLst>
              </a:tr>
              <a:tr h="234302">
                <a:tc>
                  <a:txBody>
                    <a:bodyPr/>
                    <a:lstStyle/>
                    <a:p>
                      <a:pPr algn="l" fontAlgn="ctr"/>
                      <a:r>
                        <a:rPr lang="fr-FR" sz="1100" u="none" strike="noStrike">
                          <a:effectLst/>
                        </a:rPr>
                        <a:t> </a:t>
                      </a:r>
                      <a:endParaRPr lang="fr-FR" sz="1100" b="0" i="0" u="none" strike="noStrike">
                        <a:solidFill>
                          <a:srgbClr val="000000"/>
                        </a:solidFill>
                        <a:effectLst/>
                        <a:latin typeface="Aptos Narrow" panose="020B0004020202020204" pitchFamily="34" charset="0"/>
                      </a:endParaRPr>
                    </a:p>
                  </a:txBody>
                  <a:tcPr marL="7620" marR="7620" marT="7620" marB="0" anchor="ctr">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Canicule</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63</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Axe 2</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086820396"/>
                  </a:ext>
                </a:extLst>
              </a:tr>
              <a:tr h="234302">
                <a:tc>
                  <a:txBody>
                    <a:bodyPr/>
                    <a:lstStyle/>
                    <a:p>
                      <a:pPr algn="l" fontAlgn="ctr"/>
                      <a:r>
                        <a:rPr lang="fr-FR" sz="1100" u="none" strike="noStrike">
                          <a:effectLst/>
                        </a:rPr>
                        <a:t> </a:t>
                      </a:r>
                      <a:endParaRPr lang="fr-FR" sz="1100" b="0" i="0" u="none" strike="noStrike">
                        <a:solidFill>
                          <a:srgbClr val="000000"/>
                        </a:solidFill>
                        <a:effectLst/>
                        <a:latin typeface="Aptos Narrow" panose="020B0004020202020204" pitchFamily="34" charset="0"/>
                      </a:endParaRPr>
                    </a:p>
                  </a:txBody>
                  <a:tcPr marL="7620" marR="7620" marT="7620" marB="0" anchor="ctr">
                    <a:lnR w="38100" cap="flat" cmpd="sng" algn="ctr">
                      <a:solidFill>
                        <a:schemeClr val="bg1"/>
                      </a:solidFill>
                      <a:prstDash val="solid"/>
                      <a:round/>
                      <a:headEnd type="none" w="med" len="med"/>
                      <a:tailEnd type="none" w="med" len="med"/>
                    </a:lnR>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Surchauffe urbaine (confort d'été…)</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63</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Axe 2</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200910455"/>
                  </a:ext>
                </a:extLst>
              </a:tr>
              <a:tr h="234302">
                <a:tc>
                  <a:txBody>
                    <a:bodyPr/>
                    <a:lstStyle/>
                    <a:p>
                      <a:pPr algn="l" fontAlgn="ctr"/>
                      <a:r>
                        <a:rPr lang="fr-FR" sz="1100" u="none" strike="noStrike">
                          <a:effectLst/>
                        </a:rPr>
                        <a:t> </a:t>
                      </a:r>
                      <a:endParaRPr lang="fr-FR" sz="1100" b="0" i="0" u="none" strike="noStrike">
                        <a:solidFill>
                          <a:srgbClr val="000000"/>
                        </a:solidFill>
                        <a:effectLst/>
                        <a:latin typeface="Aptos Narrow" panose="020B0004020202020204" pitchFamily="34" charset="0"/>
                      </a:endParaRPr>
                    </a:p>
                  </a:txBody>
                  <a:tcPr marL="7620" marR="7620" marT="7620" marB="0" anchor="ctr">
                    <a:lnR w="38100" cap="flat" cmpd="sng" algn="ctr">
                      <a:solidFill>
                        <a:schemeClr val="bg1"/>
                      </a:solidFill>
                      <a:prstDash val="solid"/>
                      <a:round/>
                      <a:headEnd type="none" w="med" len="med"/>
                      <a:tailEnd type="none" w="med" len="med"/>
                    </a:lnR>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Sécheresse</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61</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Axe 2</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614240672"/>
                  </a:ext>
                </a:extLst>
              </a:tr>
              <a:tr h="234302">
                <a:tc>
                  <a:txBody>
                    <a:bodyPr/>
                    <a:lstStyle/>
                    <a:p>
                      <a:pPr algn="l" fontAlgn="ctr"/>
                      <a:r>
                        <a:rPr lang="fr-FR" sz="1100" u="none" strike="noStrike">
                          <a:effectLst/>
                        </a:rPr>
                        <a:t> </a:t>
                      </a:r>
                      <a:endParaRPr lang="fr-FR" sz="1100" b="0" i="0" u="none" strike="noStrike">
                        <a:solidFill>
                          <a:srgbClr val="000000"/>
                        </a:solidFill>
                        <a:effectLst/>
                        <a:latin typeface="Aptos Narrow" panose="020B0004020202020204" pitchFamily="34" charset="0"/>
                      </a:endParaRPr>
                    </a:p>
                  </a:txBody>
                  <a:tcPr marL="7620" marR="7620" marT="7620" marB="0" anchor="ctr">
                    <a:lnR w="38100" cap="flat" cmpd="sng" algn="ctr">
                      <a:solidFill>
                        <a:schemeClr val="bg1"/>
                      </a:solidFill>
                      <a:prstDash val="solid"/>
                      <a:round/>
                      <a:headEnd type="none" w="med" len="med"/>
                      <a:tailEnd type="none" w="med" len="med"/>
                    </a:lnR>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Tempêtes</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60</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Axe 2</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394494664"/>
                  </a:ext>
                </a:extLst>
              </a:tr>
              <a:tr h="234302">
                <a:tc>
                  <a:txBody>
                    <a:bodyPr/>
                    <a:lstStyle/>
                    <a:p>
                      <a:pPr algn="l" fontAlgn="ctr"/>
                      <a:r>
                        <a:rPr lang="fr-FR" sz="1100" u="none" strike="noStrike">
                          <a:effectLst/>
                        </a:rPr>
                        <a:t> </a:t>
                      </a:r>
                      <a:endParaRPr lang="fr-FR" sz="1100" b="0" i="0" u="none" strike="noStrike">
                        <a:solidFill>
                          <a:srgbClr val="000000"/>
                        </a:solidFill>
                        <a:effectLst/>
                        <a:latin typeface="Aptos Narrow" panose="020B0004020202020204" pitchFamily="34" charset="0"/>
                      </a:endParaRPr>
                    </a:p>
                  </a:txBody>
                  <a:tcPr marL="7620" marR="7620" marT="7620" marB="0" anchor="ctr">
                    <a:lnR w="38100" cap="flat" cmpd="sng" algn="ctr">
                      <a:solidFill>
                        <a:schemeClr val="bg1"/>
                      </a:solidFill>
                      <a:prstDash val="solid"/>
                      <a:round/>
                      <a:headEnd type="none" w="med" len="med"/>
                      <a:tailEnd type="none" w="med" len="med"/>
                    </a:lnR>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Feux de végétation</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63</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Axe 2</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283213208"/>
                  </a:ext>
                </a:extLst>
              </a:tr>
              <a:tr h="234302">
                <a:tc>
                  <a:txBody>
                    <a:bodyPr/>
                    <a:lstStyle/>
                    <a:p>
                      <a:pPr algn="l" fontAlgn="ctr"/>
                      <a:r>
                        <a:rPr lang="fr-FR" sz="1100" u="none" strike="noStrike">
                          <a:effectLst/>
                        </a:rPr>
                        <a:t> </a:t>
                      </a:r>
                      <a:endParaRPr lang="fr-FR" sz="1100" b="0" i="0" u="none" strike="noStrike">
                        <a:solidFill>
                          <a:srgbClr val="000000"/>
                        </a:solidFill>
                        <a:effectLst/>
                        <a:latin typeface="Aptos Narrow" panose="020B0004020202020204" pitchFamily="34" charset="0"/>
                      </a:endParaRPr>
                    </a:p>
                  </a:txBody>
                  <a:tcPr marL="7620" marR="7620" marT="7620" marB="0" anchor="ctr">
                    <a:lnR w="38100" cap="flat" cmpd="sng" algn="ctr">
                      <a:solidFill>
                        <a:schemeClr val="bg1"/>
                      </a:solidFill>
                      <a:prstDash val="solid"/>
                      <a:round/>
                      <a:headEnd type="none" w="med" len="med"/>
                      <a:tailEnd type="none" w="med" len="med"/>
                    </a:lnR>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Inondation fluviale</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59</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Axe 2</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176596723"/>
                  </a:ext>
                </a:extLst>
              </a:tr>
              <a:tr h="234302">
                <a:tc>
                  <a:txBody>
                    <a:bodyPr/>
                    <a:lstStyle/>
                    <a:p>
                      <a:pPr algn="l" fontAlgn="ctr"/>
                      <a:r>
                        <a:rPr lang="fr-FR" sz="1100" u="none" strike="noStrike">
                          <a:effectLst/>
                        </a:rPr>
                        <a:t> </a:t>
                      </a:r>
                      <a:endParaRPr lang="fr-FR" sz="1100" b="0" i="0" u="none" strike="noStrike">
                        <a:solidFill>
                          <a:srgbClr val="000000"/>
                        </a:solidFill>
                        <a:effectLst/>
                        <a:latin typeface="Aptos Narrow" panose="020B0004020202020204" pitchFamily="34" charset="0"/>
                      </a:endParaRPr>
                    </a:p>
                  </a:txBody>
                  <a:tcPr marL="7620" marR="7620" marT="7620" marB="0" anchor="ctr">
                    <a:lnR w="38100" cap="flat" cmpd="sng" algn="ctr">
                      <a:solidFill>
                        <a:schemeClr val="bg1"/>
                      </a:solidFill>
                      <a:prstDash val="solid"/>
                      <a:round/>
                      <a:headEnd type="none" w="med" len="med"/>
                      <a:tailEnd type="none" w="med" len="med"/>
                    </a:lnR>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Ruissellement</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59</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Axe 2</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501319941"/>
                  </a:ext>
                </a:extLst>
              </a:tr>
              <a:tr h="234302">
                <a:tc>
                  <a:txBody>
                    <a:bodyPr/>
                    <a:lstStyle/>
                    <a:p>
                      <a:pPr algn="l" fontAlgn="ctr"/>
                      <a:r>
                        <a:rPr lang="fr-FR" sz="1100" u="none" strike="noStrike">
                          <a:effectLst/>
                        </a:rPr>
                        <a:t> </a:t>
                      </a:r>
                      <a:endParaRPr lang="fr-FR" sz="1100" b="0" i="0" u="none" strike="noStrike">
                        <a:solidFill>
                          <a:srgbClr val="000000"/>
                        </a:solidFill>
                        <a:effectLst/>
                        <a:latin typeface="Aptos Narrow" panose="020B0004020202020204" pitchFamily="34" charset="0"/>
                      </a:endParaRPr>
                    </a:p>
                  </a:txBody>
                  <a:tcPr marL="7620" marR="7620" marT="7620" marB="0" anchor="ctr">
                    <a:lnR w="38100" cap="flat" cmpd="sng" algn="ctr">
                      <a:solidFill>
                        <a:schemeClr val="bg1"/>
                      </a:solidFill>
                      <a:prstDash val="solid"/>
                      <a:round/>
                      <a:headEnd type="none" w="med" len="med"/>
                      <a:tailEnd type="none" w="med" len="med"/>
                    </a:lnR>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Salinisation de l'eau douce</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62</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Axe 2</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739999227"/>
                  </a:ext>
                </a:extLst>
              </a:tr>
              <a:tr h="234302">
                <a:tc>
                  <a:txBody>
                    <a:bodyPr/>
                    <a:lstStyle/>
                    <a:p>
                      <a:pPr algn="l" fontAlgn="ctr"/>
                      <a:r>
                        <a:rPr lang="fr-FR" sz="1100" u="none" strike="noStrike">
                          <a:effectLst/>
                        </a:rPr>
                        <a:t> </a:t>
                      </a:r>
                      <a:endParaRPr lang="fr-FR" sz="1100" b="0" i="0" u="none" strike="noStrike">
                        <a:solidFill>
                          <a:srgbClr val="000000"/>
                        </a:solidFill>
                        <a:effectLst/>
                        <a:latin typeface="Aptos Narrow" panose="020B0004020202020204" pitchFamily="34" charset="0"/>
                      </a:endParaRPr>
                    </a:p>
                  </a:txBody>
                  <a:tcPr marL="7620" marR="7620" marT="7620" marB="0" anchor="ctr">
                    <a:lnR w="38100" cap="flat" cmpd="sng" algn="ctr">
                      <a:solidFill>
                        <a:schemeClr val="bg1"/>
                      </a:solidFill>
                      <a:prstDash val="solid"/>
                      <a:round/>
                      <a:headEnd type="none" w="med" len="med"/>
                      <a:tailEnd type="none" w="med" len="med"/>
                    </a:lnR>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Montée des eaux</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59</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Axe 2</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465039703"/>
                  </a:ext>
                </a:extLst>
              </a:tr>
              <a:tr h="234302">
                <a:tc>
                  <a:txBody>
                    <a:bodyPr/>
                    <a:lstStyle/>
                    <a:p>
                      <a:pPr algn="l" fontAlgn="ctr"/>
                      <a:r>
                        <a:rPr lang="fr-FR" sz="1100" u="none" strike="noStrike">
                          <a:effectLst/>
                        </a:rPr>
                        <a:t> </a:t>
                      </a:r>
                      <a:endParaRPr lang="fr-FR" sz="1100" b="0" i="0" u="none" strike="noStrike">
                        <a:solidFill>
                          <a:srgbClr val="000000"/>
                        </a:solidFill>
                        <a:effectLst/>
                        <a:latin typeface="Aptos Narrow" panose="020B0004020202020204" pitchFamily="34" charset="0"/>
                      </a:endParaRPr>
                    </a:p>
                  </a:txBody>
                  <a:tcPr marL="7620" marR="7620" marT="7620" marB="0" anchor="ctr">
                    <a:lnR w="38100" cap="flat" cmpd="sng" algn="ctr">
                      <a:solidFill>
                        <a:schemeClr val="bg1"/>
                      </a:solidFill>
                      <a:prstDash val="solid"/>
                      <a:round/>
                      <a:headEnd type="none" w="med" len="med"/>
                      <a:tailEnd type="none" w="med" len="med"/>
                    </a:lnR>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Erosion du trait de côte</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59</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Axe 2</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799204375"/>
                  </a:ext>
                </a:extLst>
              </a:tr>
              <a:tr h="234302">
                <a:tc>
                  <a:txBody>
                    <a:bodyPr/>
                    <a:lstStyle/>
                    <a:p>
                      <a:pPr algn="l" fontAlgn="ctr"/>
                      <a:r>
                        <a:rPr lang="fr-FR" sz="1100" u="none" strike="noStrike">
                          <a:effectLst/>
                        </a:rPr>
                        <a:t> </a:t>
                      </a:r>
                      <a:endParaRPr lang="fr-FR" sz="1100" b="0" i="0" u="none" strike="noStrike">
                        <a:solidFill>
                          <a:srgbClr val="000000"/>
                        </a:solidFill>
                        <a:effectLst/>
                        <a:latin typeface="Aptos Narrow" panose="020B0004020202020204" pitchFamily="34" charset="0"/>
                      </a:endParaRPr>
                    </a:p>
                  </a:txBody>
                  <a:tcPr marL="7620" marR="7620" marT="7620" marB="0" anchor="ctr">
                    <a:lnR w="38100" cap="flat" cmpd="sng" algn="ctr">
                      <a:solidFill>
                        <a:schemeClr val="bg1"/>
                      </a:solidFill>
                      <a:prstDash val="solid"/>
                      <a:round/>
                      <a:headEnd type="none" w="med" len="med"/>
                      <a:tailEnd type="none" w="med" len="med"/>
                    </a:lnR>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Retrait gonflement des sols argileux</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59</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Axe 2</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175321222"/>
                  </a:ext>
                </a:extLst>
              </a:tr>
              <a:tr h="234302">
                <a:tc>
                  <a:txBody>
                    <a:bodyPr/>
                    <a:lstStyle/>
                    <a:p>
                      <a:pPr algn="l" fontAlgn="ctr"/>
                      <a:r>
                        <a:rPr lang="fr-FR" sz="1100" u="none" strike="noStrike">
                          <a:effectLst/>
                        </a:rPr>
                        <a:t> </a:t>
                      </a:r>
                      <a:endParaRPr lang="fr-FR" sz="1100" b="0" i="0" u="none" strike="noStrike">
                        <a:solidFill>
                          <a:srgbClr val="000000"/>
                        </a:solidFill>
                        <a:effectLst/>
                        <a:latin typeface="Aptos Narrow" panose="020B0004020202020204" pitchFamily="34" charset="0"/>
                      </a:endParaRPr>
                    </a:p>
                  </a:txBody>
                  <a:tcPr marL="7620" marR="7620" marT="7620" marB="0" anchor="ctr">
                    <a:lnR w="381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Glissements de terrain</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59</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Axe 2</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893781079"/>
                  </a:ext>
                </a:extLst>
              </a:tr>
              <a:tr h="234302">
                <a:tc gridSpan="2">
                  <a:txBody>
                    <a:bodyPr/>
                    <a:lstStyle/>
                    <a:p>
                      <a:pPr algn="l" fontAlgn="ctr"/>
                      <a:r>
                        <a:rPr lang="fr-FR" sz="1100" b="1"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rPr>
                        <a:t>Autres risques</a:t>
                      </a:r>
                      <a:endParaRPr lang="fr-FR" sz="1100" b="1" i="0"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hMerge="1">
                  <a:txBody>
                    <a:bodyPr/>
                    <a:lstStyle/>
                    <a:p>
                      <a:endParaRPr lang="fr-FR"/>
                    </a:p>
                  </a:txBody>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extLst>
                  <a:ext uri="{0D108BD9-81ED-4DB2-BD59-A6C34878D82A}">
                    <a16:rowId xmlns:a16="http://schemas.microsoft.com/office/drawing/2014/main" val="757912520"/>
                  </a:ext>
                </a:extLst>
              </a:tr>
              <a:tr h="234302">
                <a:tc>
                  <a:txBody>
                    <a:bodyPr/>
                    <a:lstStyle/>
                    <a:p>
                      <a:pPr algn="l" fontAlgn="ctr"/>
                      <a:r>
                        <a:rPr lang="fr-FR" sz="1100" u="none" strike="noStrike">
                          <a:effectLst/>
                        </a:rPr>
                        <a:t> </a:t>
                      </a:r>
                      <a:endParaRPr lang="fr-FR" sz="1100" b="0" i="0" u="none" strike="noStrike">
                        <a:solidFill>
                          <a:srgbClr val="000000"/>
                        </a:solidFill>
                        <a:effectLst/>
                        <a:latin typeface="Aptos Narrow" panose="020B0004020202020204" pitchFamily="34" charset="0"/>
                      </a:endParaRPr>
                    </a:p>
                  </a:txBody>
                  <a:tcPr marL="7620" marR="7620" marT="7620" marB="0" anchor="ctr">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Epidémies</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85000"/>
                      </a:schemeClr>
                    </a:solidFill>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60</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319457273"/>
                  </a:ext>
                </a:extLst>
              </a:tr>
              <a:tr h="234302">
                <a:tc>
                  <a:txBody>
                    <a:bodyPr/>
                    <a:lstStyle/>
                    <a:p>
                      <a:pPr algn="l" fontAlgn="ctr"/>
                      <a:r>
                        <a:rPr lang="fr-FR" sz="1100" u="none" strike="noStrike">
                          <a:effectLst/>
                        </a:rPr>
                        <a:t> </a:t>
                      </a:r>
                      <a:endParaRPr lang="fr-FR" sz="1100" b="0" i="0" u="none" strike="noStrike">
                        <a:solidFill>
                          <a:srgbClr val="000000"/>
                        </a:solidFill>
                        <a:effectLst/>
                        <a:latin typeface="Aptos Narrow" panose="020B0004020202020204" pitchFamily="34" charset="0"/>
                      </a:endParaRPr>
                    </a:p>
                  </a:txBody>
                  <a:tcPr marL="7620" marR="7620" marT="7620" marB="0" anchor="ctr">
                    <a:lnR w="38100" cap="flat" cmpd="sng" algn="ctr">
                      <a:solidFill>
                        <a:schemeClr val="bg1"/>
                      </a:solidFill>
                      <a:prstDash val="solid"/>
                      <a:round/>
                      <a:headEnd type="none" w="med" len="med"/>
                      <a:tailEnd type="none" w="med" len="med"/>
                    </a:lnR>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Cyberattaques</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60</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108082703"/>
                  </a:ext>
                </a:extLst>
              </a:tr>
              <a:tr h="234302">
                <a:tc>
                  <a:txBody>
                    <a:bodyPr/>
                    <a:lstStyle/>
                    <a:p>
                      <a:pPr algn="l" fontAlgn="ctr"/>
                      <a:r>
                        <a:rPr lang="fr-FR" sz="1100" u="none" strike="noStrike">
                          <a:effectLst/>
                        </a:rPr>
                        <a:t> </a:t>
                      </a:r>
                      <a:endParaRPr lang="fr-FR" sz="1100" b="0" i="0" u="none" strike="noStrike">
                        <a:solidFill>
                          <a:srgbClr val="000000"/>
                        </a:solidFill>
                        <a:effectLst/>
                        <a:latin typeface="Aptos Narrow" panose="020B0004020202020204" pitchFamily="34" charset="0"/>
                      </a:endParaRPr>
                    </a:p>
                  </a:txBody>
                  <a:tcPr marL="7620" marR="7620" marT="7620" marB="0" anchor="ctr">
                    <a:lnR w="38100" cap="flat" cmpd="sng" algn="ctr">
                      <a:solidFill>
                        <a:schemeClr val="bg1"/>
                      </a:solidFill>
                      <a:prstDash val="solid"/>
                      <a:round/>
                      <a:headEnd type="none" w="med" len="med"/>
                      <a:tailEnd type="none" w="med" len="med"/>
                    </a:lnR>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Résilience des services urbains</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60</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Axe 2</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784219405"/>
                  </a:ext>
                </a:extLst>
              </a:tr>
              <a:tr h="234302">
                <a:tc>
                  <a:txBody>
                    <a:bodyPr/>
                    <a:lstStyle/>
                    <a:p>
                      <a:pPr algn="l" fontAlgn="ctr"/>
                      <a:r>
                        <a:rPr lang="fr-FR" sz="1100" u="none" strike="noStrike">
                          <a:effectLst/>
                        </a:rPr>
                        <a:t> </a:t>
                      </a:r>
                      <a:endParaRPr lang="fr-FR" sz="1100" b="0" i="0" u="none" strike="noStrike">
                        <a:solidFill>
                          <a:srgbClr val="000000"/>
                        </a:solidFill>
                        <a:effectLst/>
                        <a:latin typeface="Aptos Narrow" panose="020B0004020202020204" pitchFamily="34" charset="0"/>
                      </a:endParaRPr>
                    </a:p>
                  </a:txBody>
                  <a:tcPr marL="7620" marR="7620" marT="7620" marB="0" anchor="ctr">
                    <a:lnR w="38100" cap="flat" cmpd="sng" algn="ctr">
                      <a:solidFill>
                        <a:schemeClr val="bg1"/>
                      </a:solidFill>
                      <a:prstDash val="solid"/>
                      <a:round/>
                      <a:headEnd type="none" w="med" len="med"/>
                      <a:tailEnd type="none" w="med" len="med"/>
                    </a:lnR>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Rupture d'approvisionnement</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60</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Axe 2</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40868057"/>
                  </a:ext>
                </a:extLst>
              </a:tr>
              <a:tr h="244065">
                <a:tc>
                  <a:txBody>
                    <a:bodyPr/>
                    <a:lstStyle/>
                    <a:p>
                      <a:pPr algn="l" fontAlgn="b"/>
                      <a:r>
                        <a:rPr lang="fr-FR" sz="1100" u="none" strike="noStrike">
                          <a:effectLst/>
                        </a:rPr>
                        <a:t> </a:t>
                      </a:r>
                      <a:endParaRPr lang="fr-FR" sz="1100" b="0" i="0" u="none" strike="noStrike">
                        <a:solidFill>
                          <a:srgbClr val="000000"/>
                        </a:solidFill>
                        <a:effectLst/>
                        <a:latin typeface="Aptos Narrow" panose="020B0004020202020204" pitchFamily="34" charset="0"/>
                      </a:endParaRPr>
                    </a:p>
                  </a:txBody>
                  <a:tcPr marL="7620" marR="7620" marT="7620" marB="0" anchor="b">
                    <a:lnR w="38100" cap="flat" cmpd="sng" algn="ctr">
                      <a:solidFill>
                        <a:schemeClr val="bg1"/>
                      </a:solidFill>
                      <a:prstDash val="solid"/>
                      <a:round/>
                      <a:headEnd type="none" w="med" len="med"/>
                      <a:tailEnd type="none" w="med" len="med"/>
                    </a:lnR>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Conflits sociaux et oppositions au projet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85000"/>
                      </a:schemeClr>
                    </a:solidFill>
                  </a:tcPr>
                </a:tc>
                <a:tc>
                  <a:txBody>
                    <a:bodyPr/>
                    <a:lstStyle/>
                    <a:p>
                      <a:pPr algn="l" fontAlgn="b"/>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b">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tcPr>
                </a:tc>
                <a:tc>
                  <a:txBody>
                    <a:bodyPr/>
                    <a:lstStyle/>
                    <a:p>
                      <a:pPr algn="l" fontAlgn="b"/>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b">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tcPr>
                </a:tc>
                <a:tc>
                  <a:txBody>
                    <a:bodyPr/>
                    <a:lstStyle/>
                    <a:p>
                      <a:pPr algn="l" fontAlgn="b"/>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b">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tcPr>
                </a:tc>
                <a:tc>
                  <a:txBody>
                    <a:bodyPr/>
                    <a:lstStyle/>
                    <a:p>
                      <a:pPr algn="l" fontAlgn="b"/>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b">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tcPr>
                </a:tc>
                <a:tc>
                  <a:txBody>
                    <a:bodyPr/>
                    <a:lstStyle/>
                    <a:p>
                      <a:pPr algn="l" fontAlgn="b"/>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b">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tcPr>
                </a:tc>
                <a:tc>
                  <a:txBody>
                    <a:bodyPr/>
                    <a:lstStyle/>
                    <a:p>
                      <a:pPr algn="l" fontAlgn="b"/>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b">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168903577"/>
                  </a:ext>
                </a:extLst>
              </a:tr>
            </a:tbl>
          </a:graphicData>
        </a:graphic>
      </p:graphicFrame>
      <p:sp>
        <p:nvSpPr>
          <p:cNvPr id="3" name="ZoneTexte 2">
            <a:extLst>
              <a:ext uri="{FF2B5EF4-FFF2-40B4-BE49-F238E27FC236}">
                <a16:creationId xmlns:a16="http://schemas.microsoft.com/office/drawing/2014/main" id="{A36E85A9-2600-3C80-CE48-7D0F4AA53157}"/>
              </a:ext>
            </a:extLst>
          </p:cNvPr>
          <p:cNvSpPr txBox="1"/>
          <p:nvPr/>
        </p:nvSpPr>
        <p:spPr>
          <a:xfrm>
            <a:off x="1019175" y="277616"/>
            <a:ext cx="8135976" cy="523220"/>
          </a:xfrm>
          <a:prstGeom prst="rect">
            <a:avLst/>
          </a:prstGeom>
          <a:noFill/>
        </p:spPr>
        <p:txBody>
          <a:bodyPr wrap="square" rtlCol="0">
            <a:spAutoFit/>
          </a:bodyPr>
          <a:lstStyle/>
          <a:p>
            <a:pPr algn="just"/>
            <a:r>
              <a:rPr lang="fr-FR" sz="2800" b="1">
                <a:solidFill>
                  <a:srgbClr val="00AACD"/>
                </a:solidFill>
                <a:latin typeface="Calibri" panose="020F0502020204030204" pitchFamily="34" charset="0"/>
                <a:ea typeface="Calibri" panose="020F0502020204030204" pitchFamily="34" charset="0"/>
                <a:cs typeface="Calibri" panose="020F0502020204030204" pitchFamily="34" charset="0"/>
              </a:rPr>
              <a:t>PRISE EN COMPTE DES RISQUES POUR L’ADAPTATION </a:t>
            </a:r>
          </a:p>
        </p:txBody>
      </p:sp>
    </p:spTree>
    <p:extLst>
      <p:ext uri="{BB962C8B-B14F-4D97-AF65-F5344CB8AC3E}">
        <p14:creationId xmlns:p14="http://schemas.microsoft.com/office/powerpoint/2010/main" val="14057205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1A9208-61F0-5163-75EE-0304B8675B09}"/>
            </a:ext>
          </a:extLst>
        </p:cNvPr>
        <p:cNvGrpSpPr/>
        <p:nvPr/>
      </p:nvGrpSpPr>
      <p:grpSpPr>
        <a:xfrm>
          <a:off x="0" y="0"/>
          <a:ext cx="0" cy="0"/>
          <a:chOff x="0" y="0"/>
          <a:chExt cx="0" cy="0"/>
        </a:xfrm>
      </p:grpSpPr>
      <p:pic>
        <p:nvPicPr>
          <p:cNvPr id="8" name="Image 7" descr="Une image contenant Police, Graphique, capture d’écran, graphisme&#10;&#10;Le contenu généré par l’IA peut être incorrect.">
            <a:extLst>
              <a:ext uri="{FF2B5EF4-FFF2-40B4-BE49-F238E27FC236}">
                <a16:creationId xmlns:a16="http://schemas.microsoft.com/office/drawing/2014/main" id="{0225CE8B-9560-5042-9CF0-BFA927522BC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10725" y="205862"/>
            <a:ext cx="2343150" cy="449015"/>
          </a:xfrm>
          <a:prstGeom prst="rect">
            <a:avLst/>
          </a:prstGeom>
        </p:spPr>
      </p:pic>
      <p:sp>
        <p:nvSpPr>
          <p:cNvPr id="9" name="Espace réservé du numéro de diapositive 8">
            <a:extLst>
              <a:ext uri="{FF2B5EF4-FFF2-40B4-BE49-F238E27FC236}">
                <a16:creationId xmlns:a16="http://schemas.microsoft.com/office/drawing/2014/main" id="{242FC43B-9C5C-B240-84D9-C060936995AB}"/>
              </a:ext>
            </a:extLst>
          </p:cNvPr>
          <p:cNvSpPr>
            <a:spLocks noGrp="1"/>
          </p:cNvSpPr>
          <p:nvPr>
            <p:ph type="sldNum" sz="quarter" idx="12"/>
          </p:nvPr>
        </p:nvSpPr>
        <p:spPr/>
        <p:txBody>
          <a:bodyPr/>
          <a:lstStyle/>
          <a:p>
            <a:fld id="{F6822BE7-30C0-48D6-A01F-9C1D5BF11FB2}" type="slidenum">
              <a:rPr lang="fr-FR" smtClean="0"/>
              <a:t>6</a:t>
            </a:fld>
            <a:endParaRPr lang="fr-FR"/>
          </a:p>
        </p:txBody>
      </p:sp>
      <p:graphicFrame>
        <p:nvGraphicFramePr>
          <p:cNvPr id="3" name="Tableau 2">
            <a:extLst>
              <a:ext uri="{FF2B5EF4-FFF2-40B4-BE49-F238E27FC236}">
                <a16:creationId xmlns:a16="http://schemas.microsoft.com/office/drawing/2014/main" id="{D57BCDD8-A36C-8B1F-CAC8-DC65B9246B84}"/>
              </a:ext>
            </a:extLst>
          </p:cNvPr>
          <p:cNvGraphicFramePr>
            <a:graphicFrameLocks noGrp="1"/>
          </p:cNvGraphicFramePr>
          <p:nvPr>
            <p:extLst>
              <p:ext uri="{D42A27DB-BD31-4B8C-83A1-F6EECF244321}">
                <p14:modId xmlns:p14="http://schemas.microsoft.com/office/powerpoint/2010/main" val="2489079751"/>
              </p:ext>
            </p:extLst>
          </p:nvPr>
        </p:nvGraphicFramePr>
        <p:xfrm>
          <a:off x="390525" y="828676"/>
          <a:ext cx="11255379" cy="5414034"/>
        </p:xfrm>
        <a:graphic>
          <a:graphicData uri="http://schemas.openxmlformats.org/drawingml/2006/table">
            <a:tbl>
              <a:tblPr>
                <a:tableStyleId>{5C22544A-7EE6-4342-B048-85BDC9FD1C3A}</a:tableStyleId>
              </a:tblPr>
              <a:tblGrid>
                <a:gridCol w="68613">
                  <a:extLst>
                    <a:ext uri="{9D8B030D-6E8A-4147-A177-3AD203B41FA5}">
                      <a16:colId xmlns:a16="http://schemas.microsoft.com/office/drawing/2014/main" val="3985335099"/>
                    </a:ext>
                  </a:extLst>
                </a:gridCol>
                <a:gridCol w="4944764">
                  <a:extLst>
                    <a:ext uri="{9D8B030D-6E8A-4147-A177-3AD203B41FA5}">
                      <a16:colId xmlns:a16="http://schemas.microsoft.com/office/drawing/2014/main" val="321592729"/>
                    </a:ext>
                  </a:extLst>
                </a:gridCol>
                <a:gridCol w="915697">
                  <a:extLst>
                    <a:ext uri="{9D8B030D-6E8A-4147-A177-3AD203B41FA5}">
                      <a16:colId xmlns:a16="http://schemas.microsoft.com/office/drawing/2014/main" val="1855764919"/>
                    </a:ext>
                  </a:extLst>
                </a:gridCol>
                <a:gridCol w="915697">
                  <a:extLst>
                    <a:ext uri="{9D8B030D-6E8A-4147-A177-3AD203B41FA5}">
                      <a16:colId xmlns:a16="http://schemas.microsoft.com/office/drawing/2014/main" val="314548644"/>
                    </a:ext>
                  </a:extLst>
                </a:gridCol>
                <a:gridCol w="915697">
                  <a:extLst>
                    <a:ext uri="{9D8B030D-6E8A-4147-A177-3AD203B41FA5}">
                      <a16:colId xmlns:a16="http://schemas.microsoft.com/office/drawing/2014/main" val="205023781"/>
                    </a:ext>
                  </a:extLst>
                </a:gridCol>
                <a:gridCol w="915697">
                  <a:extLst>
                    <a:ext uri="{9D8B030D-6E8A-4147-A177-3AD203B41FA5}">
                      <a16:colId xmlns:a16="http://schemas.microsoft.com/office/drawing/2014/main" val="1988780230"/>
                    </a:ext>
                  </a:extLst>
                </a:gridCol>
                <a:gridCol w="1678779">
                  <a:extLst>
                    <a:ext uri="{9D8B030D-6E8A-4147-A177-3AD203B41FA5}">
                      <a16:colId xmlns:a16="http://schemas.microsoft.com/office/drawing/2014/main" val="3255479232"/>
                    </a:ext>
                  </a:extLst>
                </a:gridCol>
                <a:gridCol w="900435">
                  <a:extLst>
                    <a:ext uri="{9D8B030D-6E8A-4147-A177-3AD203B41FA5}">
                      <a16:colId xmlns:a16="http://schemas.microsoft.com/office/drawing/2014/main" val="3972889932"/>
                    </a:ext>
                  </a:extLst>
                </a:gridCol>
              </a:tblGrid>
              <a:tr h="771524">
                <a:tc gridSpan="2">
                  <a:txBody>
                    <a:bodyPr/>
                    <a:lstStyle/>
                    <a:p>
                      <a:pPr algn="ctr" fontAlgn="ctr"/>
                      <a:r>
                        <a:rPr lang="fr-FR" sz="2000" b="1"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rPr>
                        <a:t>Le projet contribuerait-il à…</a:t>
                      </a:r>
                      <a:endParaRPr lang="fr-FR" sz="2000" b="1" i="0"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69B4"/>
                    </a:solidFill>
                  </a:tcPr>
                </a:tc>
                <a:tc hMerge="1">
                  <a:txBody>
                    <a:bodyPr/>
                    <a:lstStyle/>
                    <a:p>
                      <a:endParaRPr lang="fr-FR"/>
                    </a:p>
                  </a:txBody>
                  <a:tcPr/>
                </a:tc>
                <a:tc>
                  <a:txBody>
                    <a:bodyPr/>
                    <a:lstStyle/>
                    <a:p>
                      <a:pPr algn="ctr" fontAlgn="ctr"/>
                      <a:r>
                        <a:rPr lang="fr-FR" sz="1100" b="1"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rPr>
                        <a:t>Positif</a:t>
                      </a:r>
                      <a:endParaRPr lang="fr-FR" sz="1100" b="1" i="0"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69B4"/>
                    </a:solidFill>
                  </a:tcPr>
                </a:tc>
                <a:tc>
                  <a:txBody>
                    <a:bodyPr/>
                    <a:lstStyle/>
                    <a:p>
                      <a:pPr algn="ctr" fontAlgn="ctr"/>
                      <a:r>
                        <a:rPr lang="fr-FR" sz="1100" b="1"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rPr>
                        <a:t>Neutre</a:t>
                      </a:r>
                      <a:endParaRPr lang="fr-FR" sz="1100" b="1" i="0"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69B4"/>
                    </a:solidFill>
                  </a:tcPr>
                </a:tc>
                <a:tc>
                  <a:txBody>
                    <a:bodyPr/>
                    <a:lstStyle/>
                    <a:p>
                      <a:pPr algn="ctr" fontAlgn="ctr"/>
                      <a:r>
                        <a:rPr lang="fr-FR" sz="1100" b="1"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rPr>
                        <a:t>Négatif</a:t>
                      </a:r>
                      <a:endParaRPr lang="fr-FR" sz="1100" b="1" i="0"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69B4"/>
                    </a:solidFill>
                  </a:tcPr>
                </a:tc>
                <a:tc>
                  <a:txBody>
                    <a:bodyPr/>
                    <a:lstStyle/>
                    <a:p>
                      <a:pPr algn="ctr" fontAlgn="ctr"/>
                      <a:r>
                        <a:rPr lang="fr-FR" sz="1100" b="1"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rPr>
                        <a:t>Non renseigné</a:t>
                      </a:r>
                      <a:endParaRPr lang="fr-FR" sz="1100" b="1" i="0"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69B4"/>
                    </a:solidFill>
                  </a:tcPr>
                </a:tc>
                <a:tc>
                  <a:txBody>
                    <a:bodyPr/>
                    <a:lstStyle/>
                    <a:p>
                      <a:pPr algn="ctr" fontAlgn="ctr"/>
                      <a:r>
                        <a:rPr lang="fr-FR" sz="1100" b="1"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rPr>
                        <a:t>Se référer au </a:t>
                      </a:r>
                      <a:br>
                        <a:rPr lang="fr-FR" sz="1100" b="1"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rPr>
                      </a:br>
                      <a:r>
                        <a:rPr lang="fr-FR" sz="1100" b="1"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rPr>
                        <a:t>diagnostic de territoire </a:t>
                      </a:r>
                      <a:br>
                        <a:rPr lang="fr-FR" sz="1100" b="1"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rPr>
                      </a:br>
                      <a:r>
                        <a:rPr lang="fr-FR" sz="1100" b="1"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rPr>
                        <a:t>Indicateurs n°</a:t>
                      </a:r>
                      <a:endParaRPr lang="fr-FR" sz="1100" b="1" i="0"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69B4"/>
                    </a:solidFill>
                  </a:tcPr>
                </a:tc>
                <a:tc>
                  <a:txBody>
                    <a:bodyPr/>
                    <a:lstStyle/>
                    <a:p>
                      <a:pPr algn="ctr" fontAlgn="ctr"/>
                      <a:r>
                        <a:rPr lang="fr-FR" sz="1100" b="1"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rPr>
                        <a:t>Budget Vert</a:t>
                      </a:r>
                      <a:endParaRPr lang="fr-FR" sz="1100" b="1" i="0"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69B4"/>
                    </a:solidFill>
                  </a:tcPr>
                </a:tc>
                <a:extLst>
                  <a:ext uri="{0D108BD9-81ED-4DB2-BD59-A6C34878D82A}">
                    <a16:rowId xmlns:a16="http://schemas.microsoft.com/office/drawing/2014/main" val="1987066966"/>
                  </a:ext>
                </a:extLst>
              </a:tr>
              <a:tr h="218131">
                <a:tc gridSpan="2">
                  <a:txBody>
                    <a:bodyPr/>
                    <a:lstStyle/>
                    <a:p>
                      <a:pPr algn="l" fontAlgn="ctr"/>
                      <a:r>
                        <a:rPr lang="fr-FR" sz="1100" b="1"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rPr>
                        <a:t>Prise en compte des ressources énergétiques</a:t>
                      </a:r>
                      <a:endParaRPr lang="fr-FR" sz="1100" b="1" i="0"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hMerge="1">
                  <a:txBody>
                    <a:bodyPr/>
                    <a:lstStyle/>
                    <a:p>
                      <a:endParaRPr lang="fr-FR"/>
                    </a:p>
                  </a:txBody>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extLst>
                  <a:ext uri="{0D108BD9-81ED-4DB2-BD59-A6C34878D82A}">
                    <a16:rowId xmlns:a16="http://schemas.microsoft.com/office/drawing/2014/main" val="1574498903"/>
                  </a:ext>
                </a:extLst>
              </a:tr>
              <a:tr h="218131">
                <a:tc>
                  <a:txBody>
                    <a:bodyPr/>
                    <a:lstStyle/>
                    <a:p>
                      <a:pPr algn="l" fontAlgn="ctr"/>
                      <a:r>
                        <a:rPr lang="fr-FR" sz="1100" u="none" strike="noStrike">
                          <a:effectLst/>
                        </a:rPr>
                        <a:t> </a:t>
                      </a:r>
                      <a:endParaRPr lang="fr-FR" sz="1100" b="0" i="0" u="none" strike="noStrike">
                        <a:solidFill>
                          <a:srgbClr val="000000"/>
                        </a:solidFill>
                        <a:effectLst/>
                        <a:latin typeface="Aptos Narrow" panose="020B0004020202020204" pitchFamily="34" charset="0"/>
                      </a:endParaRPr>
                    </a:p>
                  </a:txBody>
                  <a:tcPr marL="7319" marR="7319" marT="7319"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Réduire les consommations énergétiques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8, 64</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Axe 1</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161391689"/>
                  </a:ext>
                </a:extLst>
              </a:tr>
              <a:tr h="218131">
                <a:tc>
                  <a:txBody>
                    <a:bodyPr/>
                    <a:lstStyle/>
                    <a:p>
                      <a:pPr algn="l" fontAlgn="ctr"/>
                      <a:r>
                        <a:rPr lang="fr-FR" sz="1100" u="none" strike="noStrike">
                          <a:effectLst/>
                        </a:rPr>
                        <a:t> </a:t>
                      </a:r>
                      <a:endParaRPr lang="fr-FR" sz="1100" b="0" i="0" u="none" strike="noStrike">
                        <a:solidFill>
                          <a:srgbClr val="000000"/>
                        </a:solidFill>
                        <a:effectLst/>
                        <a:latin typeface="Aptos Narrow" panose="020B0004020202020204" pitchFamily="34" charset="0"/>
                      </a:endParaRPr>
                    </a:p>
                  </a:txBody>
                  <a:tcPr marL="7319" marR="7319" marT="7319"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Développer les énergies renouvelables ou de récupération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65, 66</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Axe 1</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849537551"/>
                  </a:ext>
                </a:extLst>
              </a:tr>
              <a:tr h="218131">
                <a:tc>
                  <a:txBody>
                    <a:bodyPr/>
                    <a:lstStyle/>
                    <a:p>
                      <a:pPr algn="l" fontAlgn="ctr"/>
                      <a:r>
                        <a:rPr lang="fr-FR" sz="1100" u="none" strike="noStrike">
                          <a:effectLst/>
                        </a:rPr>
                        <a:t> </a:t>
                      </a:r>
                      <a:endParaRPr lang="fr-FR" sz="1100" b="0" i="0" u="none" strike="noStrike">
                        <a:solidFill>
                          <a:srgbClr val="000000"/>
                        </a:solidFill>
                        <a:effectLst/>
                        <a:latin typeface="Aptos Narrow" panose="020B0004020202020204" pitchFamily="34" charset="0"/>
                      </a:endParaRPr>
                    </a:p>
                  </a:txBody>
                  <a:tcPr marL="7319" marR="7319" marT="7319"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Développer les filières </a:t>
                      </a:r>
                      <a:r>
                        <a:rPr lang="fr-FR" sz="1100" u="none" strike="noStrike" err="1">
                          <a:effectLst/>
                          <a:latin typeface="Calibri" panose="020F0502020204030204" pitchFamily="34" charset="0"/>
                          <a:ea typeface="Calibri" panose="020F0502020204030204" pitchFamily="34" charset="0"/>
                          <a:cs typeface="Calibri" panose="020F0502020204030204" pitchFamily="34" charset="0"/>
                        </a:rPr>
                        <a:t>low</a:t>
                      </a:r>
                      <a:r>
                        <a:rPr lang="fr-FR" sz="1100" u="none" strike="noStrike">
                          <a:effectLst/>
                          <a:latin typeface="Calibri" panose="020F0502020204030204" pitchFamily="34" charset="0"/>
                          <a:ea typeface="Calibri" panose="020F0502020204030204" pitchFamily="34" charset="0"/>
                          <a:cs typeface="Calibri" panose="020F0502020204030204" pitchFamily="34" charset="0"/>
                        </a:rPr>
                        <a:t>-tech, réparables et plus sobres en énergie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Axe 1</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949167715"/>
                  </a:ext>
                </a:extLst>
              </a:tr>
              <a:tr h="218131">
                <a:tc gridSpan="2">
                  <a:txBody>
                    <a:bodyPr/>
                    <a:lstStyle/>
                    <a:p>
                      <a:pPr algn="l" fontAlgn="ctr"/>
                      <a:r>
                        <a:rPr lang="fr-FR" sz="1100" b="1"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rPr>
                        <a:t>Rénovation et intensification des usages de l'existant</a:t>
                      </a:r>
                      <a:endParaRPr lang="fr-FR" sz="1100" b="1" i="0"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hMerge="1">
                  <a:txBody>
                    <a:bodyPr/>
                    <a:lstStyle/>
                    <a:p>
                      <a:endParaRPr lang="fr-FR"/>
                    </a:p>
                  </a:txBody>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extLst>
                  <a:ext uri="{0D108BD9-81ED-4DB2-BD59-A6C34878D82A}">
                    <a16:rowId xmlns:a16="http://schemas.microsoft.com/office/drawing/2014/main" val="2902356680"/>
                  </a:ext>
                </a:extLst>
              </a:tr>
              <a:tr h="218131">
                <a:tc>
                  <a:txBody>
                    <a:bodyPr/>
                    <a:lstStyle/>
                    <a:p>
                      <a:pPr algn="l" fontAlgn="ctr"/>
                      <a:r>
                        <a:rPr lang="fr-FR" sz="1100" u="none" strike="noStrike">
                          <a:effectLst/>
                        </a:rPr>
                        <a:t> </a:t>
                      </a:r>
                      <a:endParaRPr lang="fr-FR" sz="1100" b="0" i="0" u="none" strike="noStrike">
                        <a:solidFill>
                          <a:srgbClr val="000000"/>
                        </a:solidFill>
                        <a:effectLst/>
                        <a:latin typeface="Aptos Narrow" panose="020B0004020202020204" pitchFamily="34" charset="0"/>
                      </a:endParaRPr>
                    </a:p>
                  </a:txBody>
                  <a:tcPr marL="7319" marR="7319" marT="7319"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Recycler les friches, le bâti existant et les espaces vacants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70, 71</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Axe 6</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21464537"/>
                  </a:ext>
                </a:extLst>
              </a:tr>
              <a:tr h="218131">
                <a:tc>
                  <a:txBody>
                    <a:bodyPr/>
                    <a:lstStyle/>
                    <a:p>
                      <a:pPr algn="l" fontAlgn="ctr"/>
                      <a:r>
                        <a:rPr lang="fr-FR" sz="1100" u="none" strike="noStrike">
                          <a:effectLst/>
                        </a:rPr>
                        <a:t> </a:t>
                      </a:r>
                      <a:endParaRPr lang="fr-FR" sz="1100" b="0" i="0" u="none" strike="noStrike">
                        <a:solidFill>
                          <a:srgbClr val="000000"/>
                        </a:solidFill>
                        <a:effectLst/>
                        <a:latin typeface="Aptos Narrow" panose="020B0004020202020204" pitchFamily="34" charset="0"/>
                      </a:endParaRPr>
                    </a:p>
                  </a:txBody>
                  <a:tcPr marL="7319" marR="7319" marT="7319"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Mutualiser les espaces en mixant les usages (chronotopie)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70</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Axe 6</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548082867"/>
                  </a:ext>
                </a:extLst>
              </a:tr>
              <a:tr h="218131">
                <a:tc>
                  <a:txBody>
                    <a:bodyPr/>
                    <a:lstStyle/>
                    <a:p>
                      <a:pPr algn="l" fontAlgn="ctr"/>
                      <a:r>
                        <a:rPr lang="fr-FR" sz="1100" u="none" strike="noStrike">
                          <a:effectLst/>
                        </a:rPr>
                        <a:t> </a:t>
                      </a:r>
                      <a:endParaRPr lang="fr-FR" sz="1100" b="0" i="0" u="none" strike="noStrike">
                        <a:solidFill>
                          <a:srgbClr val="000000"/>
                        </a:solidFill>
                        <a:effectLst/>
                        <a:latin typeface="Aptos Narrow" panose="020B0004020202020204" pitchFamily="34" charset="0"/>
                      </a:endParaRPr>
                    </a:p>
                  </a:txBody>
                  <a:tcPr marL="7319" marR="7319" marT="7319"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La sobriété foncière et matérielle par la réversibilité des espaces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70, 71</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Axe 6</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210446685"/>
                  </a:ext>
                </a:extLst>
              </a:tr>
              <a:tr h="218131">
                <a:tc>
                  <a:txBody>
                    <a:bodyPr/>
                    <a:lstStyle/>
                    <a:p>
                      <a:pPr algn="l" fontAlgn="ctr"/>
                      <a:r>
                        <a:rPr lang="fr-FR" sz="1100" u="none" strike="noStrike">
                          <a:effectLst/>
                        </a:rPr>
                        <a:t> </a:t>
                      </a:r>
                      <a:endParaRPr lang="fr-FR" sz="1100" b="0" i="0" u="none" strike="noStrike">
                        <a:solidFill>
                          <a:srgbClr val="000000"/>
                        </a:solidFill>
                        <a:effectLst/>
                        <a:latin typeface="Aptos Narrow" panose="020B0004020202020204" pitchFamily="34" charset="0"/>
                      </a:endParaRPr>
                    </a:p>
                  </a:txBody>
                  <a:tcPr marL="7319" marR="7319" marT="7319"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Mutualiser les services ou équipements de plusieurs collectivités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70</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Axe 6</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882906975"/>
                  </a:ext>
                </a:extLst>
              </a:tr>
              <a:tr h="218131">
                <a:tc>
                  <a:txBody>
                    <a:bodyPr/>
                    <a:lstStyle/>
                    <a:p>
                      <a:pPr algn="l" fontAlgn="ctr"/>
                      <a:r>
                        <a:rPr lang="fr-FR" sz="1100" u="none" strike="noStrike">
                          <a:effectLst/>
                        </a:rPr>
                        <a:t> </a:t>
                      </a:r>
                      <a:endParaRPr lang="fr-FR" sz="1100" b="0" i="0" u="none" strike="noStrike">
                        <a:solidFill>
                          <a:srgbClr val="000000"/>
                        </a:solidFill>
                        <a:effectLst/>
                        <a:latin typeface="Aptos Narrow" panose="020B0004020202020204" pitchFamily="34" charset="0"/>
                      </a:endParaRPr>
                    </a:p>
                  </a:txBody>
                  <a:tcPr marL="7319" marR="7319" marT="7319"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Rénover l'existant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71</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Axe 6</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981024957"/>
                  </a:ext>
                </a:extLst>
              </a:tr>
              <a:tr h="218131">
                <a:tc>
                  <a:txBody>
                    <a:bodyPr/>
                    <a:lstStyle/>
                    <a:p>
                      <a:pPr algn="l" fontAlgn="ctr"/>
                      <a:r>
                        <a:rPr lang="fr-FR" sz="1100" u="none" strike="noStrike">
                          <a:effectLst/>
                        </a:rPr>
                        <a:t> </a:t>
                      </a:r>
                      <a:endParaRPr lang="fr-FR" sz="1100" b="0" i="0" u="none" strike="noStrike">
                        <a:solidFill>
                          <a:srgbClr val="000000"/>
                        </a:solidFill>
                        <a:effectLst/>
                        <a:latin typeface="Aptos Narrow" panose="020B0004020202020204" pitchFamily="34" charset="0"/>
                      </a:endParaRPr>
                    </a:p>
                  </a:txBody>
                  <a:tcPr marL="7319" marR="7319" marT="7319"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Réduire les déchets de chantier ?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Axe 4</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568521073"/>
                  </a:ext>
                </a:extLst>
              </a:tr>
              <a:tr h="218131">
                <a:tc>
                  <a:txBody>
                    <a:bodyPr/>
                    <a:lstStyle/>
                    <a:p>
                      <a:pPr algn="l" fontAlgn="ctr"/>
                      <a:r>
                        <a:rPr lang="fr-FR" sz="1100" u="none" strike="noStrike">
                          <a:effectLst/>
                        </a:rPr>
                        <a:t> </a:t>
                      </a:r>
                      <a:endParaRPr lang="fr-FR" sz="1100" b="0" i="0" u="none" strike="noStrike">
                        <a:solidFill>
                          <a:srgbClr val="000000"/>
                        </a:solidFill>
                        <a:effectLst/>
                        <a:latin typeface="Aptos Narrow" panose="020B0004020202020204" pitchFamily="34" charset="0"/>
                      </a:endParaRPr>
                    </a:p>
                  </a:txBody>
                  <a:tcPr marL="7319" marR="7319" marT="7319"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Développer la filière du réemploi et l'économie circulaire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47, 48, 49, 77</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Axe 4</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88248823"/>
                  </a:ext>
                </a:extLst>
              </a:tr>
              <a:tr h="218131">
                <a:tc>
                  <a:txBody>
                    <a:bodyPr/>
                    <a:lstStyle/>
                    <a:p>
                      <a:pPr algn="l" fontAlgn="ctr"/>
                      <a:r>
                        <a:rPr lang="fr-FR" sz="1100" u="none" strike="noStrike">
                          <a:effectLst/>
                        </a:rPr>
                        <a:t> </a:t>
                      </a:r>
                      <a:endParaRPr lang="fr-FR" sz="1100" b="0" i="0" u="none" strike="noStrike">
                        <a:solidFill>
                          <a:srgbClr val="000000"/>
                        </a:solidFill>
                        <a:effectLst/>
                        <a:latin typeface="Aptos Narrow" panose="020B0004020202020204" pitchFamily="34" charset="0"/>
                      </a:endParaRPr>
                    </a:p>
                  </a:txBody>
                  <a:tcPr marL="7319" marR="7319" marT="7319"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Employer des matériaux locaux biosourcés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73</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Axe 4</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647696319"/>
                  </a:ext>
                </a:extLst>
              </a:tr>
              <a:tr h="425424">
                <a:tc>
                  <a:txBody>
                    <a:bodyPr/>
                    <a:lstStyle/>
                    <a:p>
                      <a:pPr algn="l" fontAlgn="ctr"/>
                      <a:r>
                        <a:rPr lang="fr-FR" sz="1100" u="none" strike="noStrike">
                          <a:effectLst/>
                        </a:rPr>
                        <a:t> </a:t>
                      </a:r>
                      <a:endParaRPr lang="fr-FR" sz="1100" b="0" i="0" u="none" strike="noStrike">
                        <a:solidFill>
                          <a:srgbClr val="000000"/>
                        </a:solidFill>
                        <a:effectLst/>
                        <a:latin typeface="Aptos Narrow" panose="020B0004020202020204" pitchFamily="34" charset="0"/>
                      </a:endParaRPr>
                    </a:p>
                  </a:txBody>
                  <a:tcPr marL="7319" marR="7319" marT="7319"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b="0" u="none" strike="noStrike">
                          <a:effectLst/>
                          <a:latin typeface="Calibri" panose="020F0502020204030204" pitchFamily="34" charset="0"/>
                          <a:ea typeface="Calibri" panose="020F0502020204030204" pitchFamily="34" charset="0"/>
                          <a:cs typeface="Calibri" panose="020F0502020204030204" pitchFamily="34" charset="0"/>
                        </a:rPr>
                        <a:t>Employer des matériaux de déconstruction et permettre le réemploi futur des matériaux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724573844"/>
                  </a:ext>
                </a:extLst>
              </a:tr>
              <a:tr h="218131">
                <a:tc gridSpan="2">
                  <a:txBody>
                    <a:bodyPr/>
                    <a:lstStyle/>
                    <a:p>
                      <a:pPr algn="l" fontAlgn="ctr"/>
                      <a:r>
                        <a:rPr lang="fr-FR" sz="1100" b="1"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rPr>
                        <a:t>Ressources humaines pour les transitions</a:t>
                      </a:r>
                      <a:endParaRPr lang="fr-FR" sz="1100" b="1" i="0"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hMerge="1">
                  <a:txBody>
                    <a:bodyPr/>
                    <a:lstStyle/>
                    <a:p>
                      <a:endParaRPr lang="fr-FR"/>
                    </a:p>
                  </a:txBody>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extLst>
                  <a:ext uri="{0D108BD9-81ED-4DB2-BD59-A6C34878D82A}">
                    <a16:rowId xmlns:a16="http://schemas.microsoft.com/office/drawing/2014/main" val="580841606"/>
                  </a:ext>
                </a:extLst>
              </a:tr>
              <a:tr h="218131">
                <a:tc>
                  <a:txBody>
                    <a:bodyPr/>
                    <a:lstStyle/>
                    <a:p>
                      <a:pPr algn="l" fontAlgn="ctr"/>
                      <a:r>
                        <a:rPr lang="fr-FR" sz="1100" u="none" strike="noStrike">
                          <a:effectLst/>
                        </a:rPr>
                        <a:t> </a:t>
                      </a:r>
                      <a:endParaRPr lang="fr-FR" sz="1100" b="0" i="0" u="none" strike="noStrike">
                        <a:solidFill>
                          <a:srgbClr val="000000"/>
                        </a:solidFill>
                        <a:effectLst/>
                        <a:latin typeface="Aptos Narrow" panose="020B0004020202020204" pitchFamily="34" charset="0"/>
                      </a:endParaRPr>
                    </a:p>
                  </a:txBody>
                  <a:tcPr marL="7319" marR="7319" marT="7319"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Valoriser ou développer des compétences utiles aux transitions localement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74, 75, 76, 77, 78</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938796473"/>
                  </a:ext>
                </a:extLst>
              </a:tr>
              <a:tr h="218131">
                <a:tc gridSpan="2">
                  <a:txBody>
                    <a:bodyPr/>
                    <a:lstStyle/>
                    <a:p>
                      <a:pPr algn="l" fontAlgn="ctr"/>
                      <a:r>
                        <a:rPr lang="fr-FR" sz="1100" b="1"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rPr>
                        <a:t>Ressources naturelles à préserver</a:t>
                      </a:r>
                      <a:endParaRPr lang="fr-FR" sz="1100" b="1" i="0" u="none" strike="noStrike">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hMerge="1">
                  <a:txBody>
                    <a:bodyPr/>
                    <a:lstStyle/>
                    <a:p>
                      <a:endParaRPr lang="fr-FR"/>
                    </a:p>
                  </a:txBody>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AACD"/>
                    </a:solidFill>
                  </a:tcPr>
                </a:tc>
                <a:extLst>
                  <a:ext uri="{0D108BD9-81ED-4DB2-BD59-A6C34878D82A}">
                    <a16:rowId xmlns:a16="http://schemas.microsoft.com/office/drawing/2014/main" val="372688215"/>
                  </a:ext>
                </a:extLst>
              </a:tr>
              <a:tr h="218131">
                <a:tc>
                  <a:txBody>
                    <a:bodyPr/>
                    <a:lstStyle/>
                    <a:p>
                      <a:pPr algn="l" fontAlgn="ctr"/>
                      <a:r>
                        <a:rPr lang="fr-FR" sz="1100" u="none" strike="noStrike">
                          <a:effectLst/>
                        </a:rPr>
                        <a:t> </a:t>
                      </a:r>
                      <a:endParaRPr lang="fr-FR" sz="1100" b="0" i="0" u="none" strike="noStrike">
                        <a:solidFill>
                          <a:srgbClr val="000000"/>
                        </a:solidFill>
                        <a:effectLst/>
                        <a:latin typeface="Aptos Narrow" panose="020B0004020202020204" pitchFamily="34" charset="0"/>
                      </a:endParaRPr>
                    </a:p>
                  </a:txBody>
                  <a:tcPr marL="7319" marR="7319" marT="7319"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tcPr>
                </a:tc>
                <a:tc>
                  <a:txBody>
                    <a:bodyPr/>
                    <a:lstStyle/>
                    <a:p>
                      <a:pPr algn="l"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Préserver les forêts et parcs naturels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tcPr>
                </a:tc>
                <a:tc>
                  <a:txBody>
                    <a:bodyPr/>
                    <a:lstStyle/>
                    <a:p>
                      <a:pPr algn="ctr" fontAlgn="ctr"/>
                      <a:r>
                        <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rPr>
                        <a:t>79</a:t>
                      </a: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Axe 1, 6</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240049669"/>
                  </a:ext>
                </a:extLst>
              </a:tr>
              <a:tr h="218131">
                <a:tc gridSpan="2">
                  <a:txBody>
                    <a:bodyPr/>
                    <a:lstStyle/>
                    <a:p>
                      <a:pPr algn="l" fontAlgn="ctr"/>
                      <a:r>
                        <a:rPr lang="fr-FR" sz="1100" b="1"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rPr>
                        <a:t>Ressources financières</a:t>
                      </a:r>
                      <a:endParaRPr lang="fr-FR" sz="1100" b="1" i="0" u="none" strike="noStrike">
                        <a:solidFill>
                          <a:srgbClr val="FFFFFF"/>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rgbClr val="00AACD"/>
                    </a:solidFill>
                  </a:tcPr>
                </a:tc>
                <a:tc hMerge="1">
                  <a:txBody>
                    <a:bodyPr/>
                    <a:lstStyle/>
                    <a:p>
                      <a:endParaRPr lang="fr-FR"/>
                    </a:p>
                  </a:txBody>
                  <a:tcPr/>
                </a:tc>
                <a:tc>
                  <a:txBody>
                    <a:bodyPr/>
                    <a:lstStyle/>
                    <a:p>
                      <a:endParaRPr lang="fr-F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rgbClr val="00AACD"/>
                    </a:solidFill>
                  </a:tcPr>
                </a:tc>
                <a:tc>
                  <a:txBody>
                    <a:bodyPr/>
                    <a:lstStyle/>
                    <a:p>
                      <a:endParaRPr lang="fr-F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rgbClr val="00AACD"/>
                    </a:solidFill>
                  </a:tcPr>
                </a:tc>
                <a:tc>
                  <a:txBody>
                    <a:bodyPr/>
                    <a:lstStyle/>
                    <a:p>
                      <a:endParaRPr lang="fr-F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rgbClr val="00AACD"/>
                    </a:solidFill>
                  </a:tcPr>
                </a:tc>
                <a:tc>
                  <a:txBody>
                    <a:bodyPr/>
                    <a:lstStyle/>
                    <a:p>
                      <a:endParaRPr lang="fr-F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rgbClr val="00AACD"/>
                    </a:solidFill>
                  </a:tcPr>
                </a:tc>
                <a:tc>
                  <a:txBody>
                    <a:bodyPr/>
                    <a:lstStyle/>
                    <a:p>
                      <a:endParaRPr lang="fr-F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rgbClr val="00AACD"/>
                    </a:solidFill>
                  </a:tcPr>
                </a:tc>
                <a:tc>
                  <a:txBody>
                    <a:bodyPr/>
                    <a:lstStyle/>
                    <a:p>
                      <a:endParaRPr lang="fr-F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rgbClr val="00AACD"/>
                    </a:solidFill>
                  </a:tcPr>
                </a:tc>
                <a:extLst>
                  <a:ext uri="{0D108BD9-81ED-4DB2-BD59-A6C34878D82A}">
                    <a16:rowId xmlns:a16="http://schemas.microsoft.com/office/drawing/2014/main" val="3083879035"/>
                  </a:ext>
                </a:extLst>
              </a:tr>
              <a:tr h="227220">
                <a:tc>
                  <a:txBody>
                    <a:bodyPr/>
                    <a:lstStyle/>
                    <a:p>
                      <a:pPr algn="l" fontAlgn="ctr"/>
                      <a:r>
                        <a:rPr lang="fr-FR" sz="1100" u="none" strike="noStrike">
                          <a:effectLst/>
                        </a:rPr>
                        <a:t> </a:t>
                      </a:r>
                      <a:endParaRPr lang="fr-FR" sz="1100" b="0" i="0" u="none" strike="noStrike">
                        <a:solidFill>
                          <a:srgbClr val="000000"/>
                        </a:solidFill>
                        <a:effectLst/>
                        <a:latin typeface="Aptos Narrow" panose="020B0004020202020204" pitchFamily="34" charset="0"/>
                      </a:endParaRPr>
                    </a:p>
                  </a:txBody>
                  <a:tcPr marL="7319" marR="7319" marT="7319"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85000"/>
                      </a:schemeClr>
                    </a:solidFill>
                  </a:tcPr>
                </a:tc>
                <a:tc>
                  <a:txBody>
                    <a:bodyPr/>
                    <a:lstStyle/>
                    <a:p>
                      <a:pPr algn="l" fontAlgn="b"/>
                      <a:r>
                        <a:rPr lang="fr-FR" sz="1100" u="none" strike="noStrike">
                          <a:effectLst/>
                          <a:latin typeface="Calibri" panose="020F0502020204030204" pitchFamily="34" charset="0"/>
                          <a:ea typeface="Calibri" panose="020F0502020204030204" pitchFamily="34" charset="0"/>
                          <a:cs typeface="Calibri" panose="020F0502020204030204" pitchFamily="34" charset="0"/>
                        </a:rPr>
                        <a:t>A conserver l’équilibre budgétaire de la collectivité ?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b">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80, 81, 82</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tcPr>
                </a:tc>
                <a:tc>
                  <a:txBody>
                    <a:bodyPr/>
                    <a:lstStyle/>
                    <a:p>
                      <a:pPr algn="ctr" fontAlgn="ctr"/>
                      <a:r>
                        <a:rPr lang="fr-FR" sz="1100" u="none" strike="noStrike">
                          <a:effectLst/>
                          <a:latin typeface="Calibri" panose="020F0502020204030204" pitchFamily="34" charset="0"/>
                          <a:ea typeface="Calibri" panose="020F0502020204030204" pitchFamily="34" charset="0"/>
                          <a:cs typeface="Calibri" panose="020F0502020204030204" pitchFamily="34" charset="0"/>
                        </a:rPr>
                        <a:t> </a:t>
                      </a:r>
                      <a:endParaRPr lang="fr-FR"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19" marR="7319" marT="7319"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437257354"/>
                  </a:ext>
                </a:extLst>
              </a:tr>
            </a:tbl>
          </a:graphicData>
        </a:graphic>
      </p:graphicFrame>
      <p:sp>
        <p:nvSpPr>
          <p:cNvPr id="2" name="ZoneTexte 1">
            <a:extLst>
              <a:ext uri="{FF2B5EF4-FFF2-40B4-BE49-F238E27FC236}">
                <a16:creationId xmlns:a16="http://schemas.microsoft.com/office/drawing/2014/main" id="{5BC7CA0E-1D13-A6DE-8CAB-21A81740BE77}"/>
              </a:ext>
            </a:extLst>
          </p:cNvPr>
          <p:cNvSpPr txBox="1"/>
          <p:nvPr/>
        </p:nvSpPr>
        <p:spPr>
          <a:xfrm>
            <a:off x="1019175" y="277616"/>
            <a:ext cx="6385235" cy="523220"/>
          </a:xfrm>
          <a:prstGeom prst="rect">
            <a:avLst/>
          </a:prstGeom>
          <a:noFill/>
        </p:spPr>
        <p:txBody>
          <a:bodyPr wrap="square" rtlCol="0">
            <a:spAutoFit/>
          </a:bodyPr>
          <a:lstStyle/>
          <a:p>
            <a:pPr algn="just"/>
            <a:r>
              <a:rPr lang="fr-FR" sz="2800" b="1">
                <a:solidFill>
                  <a:srgbClr val="00AACD"/>
                </a:solidFill>
                <a:latin typeface="Calibri" panose="020F0502020204030204" pitchFamily="34" charset="0"/>
                <a:ea typeface="Calibri" panose="020F0502020204030204" pitchFamily="34" charset="0"/>
                <a:cs typeface="Calibri" panose="020F0502020204030204" pitchFamily="34" charset="0"/>
              </a:rPr>
              <a:t>PRISE EN COMPTE DES RESSOURCES</a:t>
            </a:r>
          </a:p>
        </p:txBody>
      </p:sp>
    </p:spTree>
    <p:extLst>
      <p:ext uri="{BB962C8B-B14F-4D97-AF65-F5344CB8AC3E}">
        <p14:creationId xmlns:p14="http://schemas.microsoft.com/office/powerpoint/2010/main" val="21422720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187AE7-AAD3-76BA-417A-7D52FCE982A9}"/>
            </a:ext>
          </a:extLst>
        </p:cNvPr>
        <p:cNvGrpSpPr/>
        <p:nvPr/>
      </p:nvGrpSpPr>
      <p:grpSpPr>
        <a:xfrm>
          <a:off x="0" y="0"/>
          <a:ext cx="0" cy="0"/>
          <a:chOff x="0" y="0"/>
          <a:chExt cx="0" cy="0"/>
        </a:xfrm>
      </p:grpSpPr>
      <p:pic>
        <p:nvPicPr>
          <p:cNvPr id="9" name="Image 8" descr="Une image contenant eau, ciel, sphère, arbre&#10;&#10;Le contenu généré par l’IA peut être incorrect.">
            <a:extLst>
              <a:ext uri="{FF2B5EF4-FFF2-40B4-BE49-F238E27FC236}">
                <a16:creationId xmlns:a16="http://schemas.microsoft.com/office/drawing/2014/main" id="{39479677-D64A-A14F-36AD-22265F03B6CE}"/>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18" name="Image 17" descr="Une image contenant texte, Police, Graphique, capture d’écran&#10;&#10;Le contenu généré par l’IA peut être incorrect.">
            <a:extLst>
              <a:ext uri="{FF2B5EF4-FFF2-40B4-BE49-F238E27FC236}">
                <a16:creationId xmlns:a16="http://schemas.microsoft.com/office/drawing/2014/main" id="{552C2ABE-1338-F078-82DB-3F245389E17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8756" y="204230"/>
            <a:ext cx="4602187" cy="881467"/>
          </a:xfrm>
          <a:prstGeom prst="rect">
            <a:avLst/>
          </a:prstGeom>
        </p:spPr>
      </p:pic>
      <p:sp>
        <p:nvSpPr>
          <p:cNvPr id="21" name="Rectangle 20">
            <a:extLst>
              <a:ext uri="{FF2B5EF4-FFF2-40B4-BE49-F238E27FC236}">
                <a16:creationId xmlns:a16="http://schemas.microsoft.com/office/drawing/2014/main" id="{2629513B-6D90-576B-486B-30493AEEC003}"/>
              </a:ext>
            </a:extLst>
          </p:cNvPr>
          <p:cNvSpPr/>
          <p:nvPr/>
        </p:nvSpPr>
        <p:spPr>
          <a:xfrm>
            <a:off x="0" y="5638800"/>
            <a:ext cx="12192000" cy="1219200"/>
          </a:xfrm>
          <a:prstGeom prst="rect">
            <a:avLst/>
          </a:prstGeom>
          <a:solidFill>
            <a:srgbClr val="FFFF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4" name="Graphique 3" descr="Internet avec un remplissage uni">
            <a:extLst>
              <a:ext uri="{FF2B5EF4-FFF2-40B4-BE49-F238E27FC236}">
                <a16:creationId xmlns:a16="http://schemas.microsoft.com/office/drawing/2014/main" id="{36C83D0D-A99D-C81B-AFAD-4D5CD4702CC8}"/>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581955" y="2366623"/>
            <a:ext cx="581025" cy="581025"/>
          </a:xfrm>
          <a:prstGeom prst="rect">
            <a:avLst/>
          </a:prstGeom>
        </p:spPr>
      </p:pic>
      <p:pic>
        <p:nvPicPr>
          <p:cNvPr id="6" name="Graphique 5" descr="Enveloppe ouverte avec un remplissage uni">
            <a:extLst>
              <a:ext uri="{FF2B5EF4-FFF2-40B4-BE49-F238E27FC236}">
                <a16:creationId xmlns:a16="http://schemas.microsoft.com/office/drawing/2014/main" id="{D02FDC65-A7DA-347F-8D51-CC0B51061184}"/>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616097" y="3109869"/>
            <a:ext cx="457200" cy="457200"/>
          </a:xfrm>
          <a:prstGeom prst="rect">
            <a:avLst/>
          </a:prstGeom>
        </p:spPr>
      </p:pic>
      <p:sp>
        <p:nvSpPr>
          <p:cNvPr id="7" name="ZoneTexte 6">
            <a:extLst>
              <a:ext uri="{FF2B5EF4-FFF2-40B4-BE49-F238E27FC236}">
                <a16:creationId xmlns:a16="http://schemas.microsoft.com/office/drawing/2014/main" id="{A2045E70-F31E-7F79-41B0-444E07A2D6D0}"/>
              </a:ext>
            </a:extLst>
          </p:cNvPr>
          <p:cNvSpPr txBox="1"/>
          <p:nvPr/>
        </p:nvSpPr>
        <p:spPr>
          <a:xfrm>
            <a:off x="2162980" y="2509874"/>
            <a:ext cx="3733800" cy="369332"/>
          </a:xfrm>
          <a:prstGeom prst="rect">
            <a:avLst/>
          </a:prstGeom>
          <a:noFill/>
        </p:spPr>
        <p:txBody>
          <a:bodyPr wrap="square" rtlCol="0">
            <a:spAutoFit/>
          </a:bodyPr>
          <a:lstStyle/>
          <a:p>
            <a:r>
              <a:rPr lang="fr-FR">
                <a:solidFill>
                  <a:schemeClr val="bg1"/>
                </a:solidFill>
                <a:latin typeface="Calibri" panose="020F0502020204030204" pitchFamily="34" charset="0"/>
                <a:ea typeface="Calibri" panose="020F0502020204030204" pitchFamily="34" charset="0"/>
                <a:cs typeface="Calibri" panose="020F0502020204030204" pitchFamily="34" charset="0"/>
              </a:rPr>
              <a:t>www.cap-territoiresdurables.fr/</a:t>
            </a:r>
          </a:p>
        </p:txBody>
      </p:sp>
      <p:sp>
        <p:nvSpPr>
          <p:cNvPr id="8" name="ZoneTexte 7">
            <a:extLst>
              <a:ext uri="{FF2B5EF4-FFF2-40B4-BE49-F238E27FC236}">
                <a16:creationId xmlns:a16="http://schemas.microsoft.com/office/drawing/2014/main" id="{E0E8C7FC-DBF9-29B3-665E-E801A88C00BC}"/>
              </a:ext>
            </a:extLst>
          </p:cNvPr>
          <p:cNvSpPr txBox="1"/>
          <p:nvPr/>
        </p:nvSpPr>
        <p:spPr>
          <a:xfrm>
            <a:off x="2162980" y="3187952"/>
            <a:ext cx="3733800" cy="369332"/>
          </a:xfrm>
          <a:prstGeom prst="rect">
            <a:avLst/>
          </a:prstGeom>
          <a:noFill/>
        </p:spPr>
        <p:txBody>
          <a:bodyPr wrap="square" rtlCol="0">
            <a:spAutoFit/>
          </a:bodyPr>
          <a:lstStyle/>
          <a:p>
            <a:r>
              <a:rPr lang="fr-FR">
                <a:solidFill>
                  <a:schemeClr val="bg1"/>
                </a:solidFill>
                <a:latin typeface="Calibri" panose="020F0502020204030204" pitchFamily="34" charset="0"/>
                <a:ea typeface="Calibri" panose="020F0502020204030204" pitchFamily="34" charset="0"/>
                <a:cs typeface="Calibri" panose="020F0502020204030204" pitchFamily="34" charset="0"/>
              </a:rPr>
              <a:t>contact@francevilledurable.fr</a:t>
            </a:r>
          </a:p>
        </p:txBody>
      </p:sp>
      <p:sp>
        <p:nvSpPr>
          <p:cNvPr id="10" name="ZoneTexte 9">
            <a:extLst>
              <a:ext uri="{FF2B5EF4-FFF2-40B4-BE49-F238E27FC236}">
                <a16:creationId xmlns:a16="http://schemas.microsoft.com/office/drawing/2014/main" id="{FD4A2A0E-7B28-7A5A-6B13-73897D78D604}"/>
              </a:ext>
            </a:extLst>
          </p:cNvPr>
          <p:cNvSpPr txBox="1"/>
          <p:nvPr/>
        </p:nvSpPr>
        <p:spPr>
          <a:xfrm>
            <a:off x="1638300" y="1702773"/>
            <a:ext cx="2933700" cy="584775"/>
          </a:xfrm>
          <a:prstGeom prst="rect">
            <a:avLst/>
          </a:prstGeom>
          <a:noFill/>
        </p:spPr>
        <p:txBody>
          <a:bodyPr wrap="square" rtlCol="0">
            <a:spAutoFit/>
          </a:bodyPr>
          <a:lstStyle/>
          <a:p>
            <a:r>
              <a:rPr lang="fr-FR" sz="3200" b="1">
                <a:solidFill>
                  <a:schemeClr val="bg1"/>
                </a:solidFill>
                <a:latin typeface="Calibri" panose="020F0502020204030204" pitchFamily="34" charset="0"/>
                <a:ea typeface="Calibri" panose="020F0502020204030204" pitchFamily="34" charset="0"/>
                <a:cs typeface="Calibri" panose="020F0502020204030204" pitchFamily="34" charset="0"/>
              </a:rPr>
              <a:t>Nous contacter</a:t>
            </a:r>
          </a:p>
        </p:txBody>
      </p:sp>
      <p:sp>
        <p:nvSpPr>
          <p:cNvPr id="2" name="Rectangle 1">
            <a:extLst>
              <a:ext uri="{FF2B5EF4-FFF2-40B4-BE49-F238E27FC236}">
                <a16:creationId xmlns:a16="http://schemas.microsoft.com/office/drawing/2014/main" id="{A4B307B7-4F0B-84E7-A488-4DDC023D471A}"/>
              </a:ext>
            </a:extLst>
          </p:cNvPr>
          <p:cNvSpPr/>
          <p:nvPr/>
        </p:nvSpPr>
        <p:spPr>
          <a:xfrm>
            <a:off x="0" y="4404614"/>
            <a:ext cx="12192000" cy="2527814"/>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pic>
        <p:nvPicPr>
          <p:cNvPr id="3" name="Image 2">
            <a:extLst>
              <a:ext uri="{FF2B5EF4-FFF2-40B4-BE49-F238E27FC236}">
                <a16:creationId xmlns:a16="http://schemas.microsoft.com/office/drawing/2014/main" id="{1DEFEAEB-E4E7-0B54-F5EC-A40B07C66B6C}"/>
              </a:ext>
            </a:extLst>
          </p:cNvPr>
          <p:cNvPicPr>
            <a:picLocks noChangeAspect="1"/>
          </p:cNvPicPr>
          <p:nvPr/>
        </p:nvPicPr>
        <p:blipFill>
          <a:blip r:embed="rId8">
            <a:extLst>
              <a:ext uri="{28A0092B-C50C-407E-A947-70E740481C1C}">
                <a14:useLocalDpi xmlns:a14="http://schemas.microsoft.com/office/drawing/2010/main" val="0"/>
              </a:ext>
            </a:extLst>
          </a:blip>
          <a:srcRect/>
          <a:stretch/>
        </p:blipFill>
        <p:spPr>
          <a:xfrm>
            <a:off x="649146" y="4402311"/>
            <a:ext cx="10743623" cy="2300484"/>
          </a:xfrm>
          <a:prstGeom prst="rect">
            <a:avLst/>
          </a:prstGeom>
        </p:spPr>
      </p:pic>
      <p:sp>
        <p:nvSpPr>
          <p:cNvPr id="5" name="ZoneTexte 4">
            <a:extLst>
              <a:ext uri="{FF2B5EF4-FFF2-40B4-BE49-F238E27FC236}">
                <a16:creationId xmlns:a16="http://schemas.microsoft.com/office/drawing/2014/main" id="{D27857C3-2D09-151A-9E43-8BAE20838DD8}"/>
              </a:ext>
            </a:extLst>
          </p:cNvPr>
          <p:cNvSpPr txBox="1"/>
          <p:nvPr/>
        </p:nvSpPr>
        <p:spPr>
          <a:xfrm>
            <a:off x="223293" y="6602815"/>
            <a:ext cx="12014791" cy="323165"/>
          </a:xfrm>
          <a:prstGeom prst="rect">
            <a:avLst/>
          </a:prstGeom>
          <a:noFill/>
        </p:spPr>
        <p:txBody>
          <a:bodyPr wrap="square" rtlCol="0">
            <a:spAutoFit/>
          </a:bodyPr>
          <a:lstStyle/>
          <a:p>
            <a:r>
              <a:rPr lang="fr-FR" sz="1500" b="1"/>
              <a:t>Avec le précieux soutien des Ministères de la Transition Ecologique et de l’Aménagement du Territoire, et de l’Autorité Environnementale</a:t>
            </a:r>
          </a:p>
        </p:txBody>
      </p:sp>
    </p:spTree>
    <p:extLst>
      <p:ext uri="{BB962C8B-B14F-4D97-AF65-F5344CB8AC3E}">
        <p14:creationId xmlns:p14="http://schemas.microsoft.com/office/powerpoint/2010/main" val="3104399451"/>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13a7d77f-9db5-41d2-bfc2-ffb07f0c090d">
      <Terms xmlns="http://schemas.microsoft.com/office/infopath/2007/PartnerControls"/>
    </lcf76f155ced4ddcb4097134ff3c332f>
    <TaxCatchAll xmlns="57eeadfc-935c-4205-aed0-9900e955aef6"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316F8F82EDA60428EE5E58CFFDCB858" ma:contentTypeVersion="18" ma:contentTypeDescription="Crée un document." ma:contentTypeScope="" ma:versionID="4c9fd887727eb133f52aaad0befede3c">
  <xsd:schema xmlns:xsd="http://www.w3.org/2001/XMLSchema" xmlns:xs="http://www.w3.org/2001/XMLSchema" xmlns:p="http://schemas.microsoft.com/office/2006/metadata/properties" xmlns:ns2="13a7d77f-9db5-41d2-bfc2-ffb07f0c090d" xmlns:ns3="57eeadfc-935c-4205-aed0-9900e955aef6" targetNamespace="http://schemas.microsoft.com/office/2006/metadata/properties" ma:root="true" ma:fieldsID="173838a648eafe7a8a5d870618b40ab1" ns2:_="" ns3:_="">
    <xsd:import namespace="13a7d77f-9db5-41d2-bfc2-ffb07f0c090d"/>
    <xsd:import namespace="57eeadfc-935c-4205-aed0-9900e955aef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3:TaxCatchAll" minOccurs="0"/>
                <xsd:element ref="ns2:MediaServiceLocation" minOccurs="0"/>
                <xsd:element ref="ns2:MediaServiceOCR" minOccurs="0"/>
                <xsd:element ref="ns2:MediaServiceGenerationTime" minOccurs="0"/>
                <xsd:element ref="ns2:MediaServiceEventHashCode" minOccurs="0"/>
                <xsd:element ref="ns2:lcf76f155ced4ddcb4097134ff3c332f" minOccurs="0"/>
                <xsd:element ref="ns3:SharedWithUsers" minOccurs="0"/>
                <xsd:element ref="ns3:SharedWithDetails" minOccurs="0"/>
                <xsd:element ref="ns2:MediaServiceObjectDetectorVersions" minOccurs="0"/>
                <xsd:element ref="ns2:MediaServiceSearchPropertie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3a7d77f-9db5-41d2-bfc2-ffb07f0c090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Location" ma:index="13" nillable="true" ma:displayName="Location" ma:indexed="true" ma:internalName="MediaServiceLocatio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lcf76f155ced4ddcb4097134ff3c332f" ma:index="18" nillable="true" ma:taxonomy="true" ma:internalName="lcf76f155ced4ddcb4097134ff3c332f" ma:taxonomyFieldName="MediaServiceImageTags" ma:displayName="Balises d’images" ma:readOnly="false" ma:fieldId="{5cf76f15-5ced-4ddc-b409-7134ff3c332f}" ma:taxonomyMulti="true" ma:sspId="32caf8db-ae11-4078-9eaf-b5252fac80ed"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BillingMetadata" ma:index="23"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7eeadfc-935c-4205-aed0-9900e955aef6"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7ec834ae-0b4d-449c-81af-9f425213398f}" ma:internalName="TaxCatchAll" ma:showField="CatchAllData" ma:web="57eeadfc-935c-4205-aed0-9900e955aef6">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Partagé avec dé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67A09B3-F7D6-4CFB-9805-398F211C977A}">
  <ds:schemaRefs>
    <ds:schemaRef ds:uri="http://schemas.microsoft.com/sharepoint/v3/contenttype/forms"/>
  </ds:schemaRefs>
</ds:datastoreItem>
</file>

<file path=customXml/itemProps2.xml><?xml version="1.0" encoding="utf-8"?>
<ds:datastoreItem xmlns:ds="http://schemas.openxmlformats.org/officeDocument/2006/customXml" ds:itemID="{30FB6573-C4D1-4D1A-91AE-9DA73DDB7924}">
  <ds:schemaRefs>
    <ds:schemaRef ds:uri="13a7d77f-9db5-41d2-bfc2-ffb07f0c090d"/>
    <ds:schemaRef ds:uri="57eeadfc-935c-4205-aed0-9900e955aef6"/>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3E018A64-C68F-46C1-8B35-2EB97534FA79}">
  <ds:schemaRefs>
    <ds:schemaRef ds:uri="13a7d77f-9db5-41d2-bfc2-ffb07f0c090d"/>
    <ds:schemaRef ds:uri="57eeadfc-935c-4205-aed0-9900e955aef6"/>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7</Slides>
  <Notes>0</Notes>
  <HiddenSlides>0</HiddenSlide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Thème Office</vt:lpstr>
      <vt:lpstr>PowerPoint Presentation</vt:lpstr>
      <vt:lpstr>Comment l’utiliser ?</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Isabelana NOGUEZ</dc:creator>
  <cp:revision>1</cp:revision>
  <cp:lastPrinted>2025-03-14T13:44:49Z</cp:lastPrinted>
  <dcterms:created xsi:type="dcterms:W3CDTF">2025-03-06T08:18:38Z</dcterms:created>
  <dcterms:modified xsi:type="dcterms:W3CDTF">2025-03-17T11:46:46Z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0x010100F316F8F82EDA60428EE5E58CFFDCB858</vt:lpwstr>
  </property>
  <property fmtid="{D5CDD505-2E9C-101B-9397-08002B2CF9AE}" pid="3" name="MediaServiceImageTags">
    <vt:lpwstr/>
  </property>
</Properties>
</file>